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83" r:id="rId3"/>
    <p:sldId id="284" r:id="rId4"/>
    <p:sldId id="285" r:id="rId5"/>
    <p:sldId id="286" r:id="rId6"/>
    <p:sldId id="288" r:id="rId7"/>
    <p:sldId id="289" r:id="rId8"/>
    <p:sldId id="290" r:id="rId9"/>
    <p:sldId id="293" r:id="rId10"/>
    <p:sldId id="291" r:id="rId11"/>
    <p:sldId id="294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4" r:id="rId20"/>
    <p:sldId id="306" r:id="rId21"/>
    <p:sldId id="307" r:id="rId22"/>
    <p:sldId id="308" r:id="rId23"/>
    <p:sldId id="309" r:id="rId24"/>
    <p:sldId id="311" r:id="rId25"/>
    <p:sldId id="287" r:id="rId26"/>
    <p:sldId id="295" r:id="rId27"/>
    <p:sldId id="310" r:id="rId28"/>
    <p:sldId id="31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4F8F"/>
    <a:srgbClr val="105498"/>
    <a:srgbClr val="184F90"/>
    <a:srgbClr val="194E91"/>
    <a:srgbClr val="D1DAFF"/>
    <a:srgbClr val="FFFFFF"/>
    <a:srgbClr val="185090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8BA0C7-BE67-48D5-BD35-DA5DB3D3A476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467D57-D457-4EAE-BF4F-2FDE0C552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17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5E15A-8ED6-8531-ACA3-5CE122589C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07DFD0-D83B-EBC4-CEFB-E8BCBC2900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329BF-34AB-6B7C-2221-C74713377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EDEED-7842-4258-8A82-6812FA1E8BFB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5F78E-7794-F036-28F3-88211ACDB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43C1D-8CA2-9094-5D87-C15A99732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88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838D7-ED46-1642-DC1A-3A465BB20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4E15FD-A10E-BAF8-E05C-538407F872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DE2C9-0FB1-E71A-FB85-9648E0180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AB554-37BB-4542-BE7B-4A6B4EE64334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025A5-BF35-212A-9794-5B9117B89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2621E-0398-079F-48B0-4E9BF4D85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805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785918-5C87-9CA6-5F8A-9772EFAB8B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D2CDE8-2A9D-A636-8E8E-D9BC332C9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A6C24-D833-818E-EA16-DF6479703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A672A-4548-49D3-BFAB-EEFB9AC642E7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DE245-B4A4-F43F-404C-840EF95B1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5E3AB-A1E1-E9C0-F70E-E74A4DF44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7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29628-5864-D26E-C525-65E3E5BA0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47314-70E0-2292-24E3-AB5D75A3E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1846E-FBFF-1E2E-99A4-BE0E4E060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CC30-37F6-49DC-8F97-9FC4C90ABBE4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4DED9-C0B4-116E-2505-1DBDB66A1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532EF-85F9-6967-DAF1-FD8F56531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22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54261-5AB7-0C17-0691-FAC080764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323B7-BFB6-CB47-54A2-D9047A013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65AF4-438B-B3E9-E401-90F0D5C06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46254-DF34-4B25-8594-5D60DA2E06AD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9C8DE-9A32-A5C0-0E13-05A74F382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8E43D-0D9C-7B2E-C87D-4680F225F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349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62B64-C63E-44E9-2506-8D19BCE1D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2EBF-C5BF-83EF-F061-70599F4F7F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F7818-064D-B14D-C27C-DBFF56D9C4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598F46-BD53-3CDC-1C65-41CC5EC54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3910C-AAA9-4EBC-B496-A3B1AB664E29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A5A4F0-E8D7-9512-2938-CC32A1098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68909C-21EB-59DF-39FF-210F6306E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663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E6C29-DA86-6F21-8709-CCB3B9486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F9C9AC-3485-C255-51FE-BF2807C85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54E693-EB5D-0123-AE87-7BEAA5F8D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2530E-CA4A-F62C-C8E7-7A271E23F9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52A2CC-C818-7B55-C1D7-E81B96CA01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0ADFDB-C373-CB11-8A66-84DE595DA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867D-E0D5-49E8-B491-4AFA3BE2396B}" type="datetime1">
              <a:rPr lang="en-US" smtClean="0"/>
              <a:t>7/7/2025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F2E257-BED6-EEE0-2F86-D12E9B4C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46BED7-9CDB-5725-CB58-D080D33C3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172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4BB1D-580F-5132-C23E-B9CD688EE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6580E1-1188-F78F-DBDB-BD60F976B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511D-A56B-4FB4-867E-80BB956F2BC0}" type="datetime1">
              <a:rPr lang="en-US" smtClean="0"/>
              <a:t>7/7/2025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376EA-12EF-2180-D39D-32B344DD8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0EC9DB-DCC3-B1AB-587D-7D5D1DFE0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74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957248-1ACE-B0B5-9242-19E7C1473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F6D47-A815-4926-A44E-2D6ED0185A8A}" type="datetime1">
              <a:rPr lang="en-US" smtClean="0"/>
              <a:t>7/7/2025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B83C30-0C93-9307-2564-157C44936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AE16DA-E589-FA88-4D7C-103B1A6AB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363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C4F56-B781-88DE-B5CF-8666E1686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48CB4-7C73-57F6-4C1F-6C475FF92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CCB3E8-9234-B7F9-0909-B0DDAA5204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A25712-9136-2D26-AB91-5E8C187F0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59D76-0D3E-4EA7-B250-0F2D356A6FC0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C51FC2-9B9E-5567-DCBC-97BA5F12D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3D5149-27C1-FBF9-584D-0CDCAADDE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453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0ECB5-0124-E4AB-796D-4DD2001A1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A109C8-FE9F-0C66-9C71-8C3DDAE55F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2CBBC3-C85A-2A3F-441B-71C12E1B72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4CC9F9-8D8B-FF83-A7D0-ECAE1A086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B5876-36BD-4EF0-A012-C15007E79556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717425-9B0E-9676-ADA4-8456000AB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0C69FA-8AB7-BCF6-F761-4FAE38610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20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DC4ECF-2932-CCE3-D471-28AEE158A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3F014-55A0-15E8-570C-9924061EA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FC8E4-76AA-BD7E-E8F5-883744F5AD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7A8920-E8A9-414C-8407-630EE2D7E960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FCE52D-3D9F-AC04-8299-E6328C65FE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F1DD0-ABF1-D159-6BFD-2D7BD52843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FE7C99-B088-4EBB-BFF6-BECCC96D5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909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C027CC2F-7B4F-AA9B-4D81-E98F83DF2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743A2CC-628E-6D6B-CB09-6DD9562DC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1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843BD2A-3656-4EFB-EE81-1532C7D1499D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0A3A666-1D60-C481-FA38-2B6816EEF98A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D5B2BB8-BCBA-3DA1-A07C-DCC08FAF71AB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School of Computer Science and Artificial Intelligence, SR University</a:t>
              </a:r>
              <a:endParaRPr lang="en-US" sz="2000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1643550-BC90-31DB-C96C-291D61ED3D0D}"/>
              </a:ext>
            </a:extLst>
          </p:cNvPr>
          <p:cNvSpPr txBox="1"/>
          <p:nvPr/>
        </p:nvSpPr>
        <p:spPr>
          <a:xfrm>
            <a:off x="109910" y="3949851"/>
            <a:ext cx="45485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164F8F"/>
                </a:solidFill>
              </a:rPr>
              <a:t>Dr. Swarup Ghosh</a:t>
            </a:r>
          </a:p>
          <a:p>
            <a:r>
              <a:rPr lang="en-US" sz="2400" b="1" dirty="0">
                <a:solidFill>
                  <a:srgbClr val="164F8F"/>
                </a:solidFill>
              </a:rPr>
              <a:t>Assistant Professor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B852DD20-2BA1-1097-A1A8-83E90344B5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636229"/>
              </p:ext>
            </p:extLst>
          </p:nvPr>
        </p:nvGraphicFramePr>
        <p:xfrm>
          <a:off x="109910" y="1273306"/>
          <a:ext cx="605332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0379">
                  <a:extLst>
                    <a:ext uri="{9D8B030D-6E8A-4147-A177-3AD203B41FA5}">
                      <a16:colId xmlns:a16="http://schemas.microsoft.com/office/drawing/2014/main" val="1381312057"/>
                    </a:ext>
                  </a:extLst>
                </a:gridCol>
                <a:gridCol w="2861332">
                  <a:extLst>
                    <a:ext uri="{9D8B030D-6E8A-4147-A177-3AD203B41FA5}">
                      <a16:colId xmlns:a16="http://schemas.microsoft.com/office/drawing/2014/main" val="242157776"/>
                    </a:ext>
                  </a:extLst>
                </a:gridCol>
                <a:gridCol w="265555">
                  <a:extLst>
                    <a:ext uri="{9D8B030D-6E8A-4147-A177-3AD203B41FA5}">
                      <a16:colId xmlns:a16="http://schemas.microsoft.com/office/drawing/2014/main" val="446022343"/>
                    </a:ext>
                  </a:extLst>
                </a:gridCol>
                <a:gridCol w="578286">
                  <a:extLst>
                    <a:ext uri="{9D8B030D-6E8A-4147-A177-3AD203B41FA5}">
                      <a16:colId xmlns:a16="http://schemas.microsoft.com/office/drawing/2014/main" val="307418034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65650034"/>
                    </a:ext>
                  </a:extLst>
                </a:gridCol>
                <a:gridCol w="539496">
                  <a:extLst>
                    <a:ext uri="{9D8B030D-6E8A-4147-A177-3AD203B41FA5}">
                      <a16:colId xmlns:a16="http://schemas.microsoft.com/office/drawing/2014/main" val="42360255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Course 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F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Course Title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F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F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F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F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F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823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mbria" panose="02040503050406030204" pitchFamily="18" charset="0"/>
                        </a:rPr>
                        <a:t>25CAI004PC206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64F8F"/>
                          </a:solidFill>
                        </a:rPr>
                        <a:t>AI Assisted Coding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64F8F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64F8F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64F8F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64F8F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6047256"/>
                  </a:ext>
                </a:extLst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64F8F"/>
                          </a:solidFill>
                        </a:rPr>
                        <a:t>Program Core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5807806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E9565CE-F940-4E40-840E-05DAAD5EF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0667389"/>
              </p:ext>
            </p:extLst>
          </p:nvPr>
        </p:nvGraphicFramePr>
        <p:xfrm>
          <a:off x="6249563" y="1273306"/>
          <a:ext cx="2994839" cy="1188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94839">
                  <a:extLst>
                    <a:ext uri="{9D8B030D-6E8A-4147-A177-3AD203B41FA5}">
                      <a16:colId xmlns:a16="http://schemas.microsoft.com/office/drawing/2014/main" val="2443765172"/>
                    </a:ext>
                  </a:extLst>
                </a:gridCol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LAB 10 – Code Review and Quality: Using AI to improve code quality and readability</a:t>
                      </a:r>
                      <a:endParaRPr lang="en-US" dirty="0"/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F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59202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E174C43-2445-5A44-DE5A-BF274237C6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5604915"/>
              </p:ext>
            </p:extLst>
          </p:nvPr>
        </p:nvGraphicFramePr>
        <p:xfrm>
          <a:off x="9338890" y="1275648"/>
          <a:ext cx="2743200" cy="668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1059976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Lesson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F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758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1800" b="1" dirty="0">
                          <a:solidFill>
                            <a:srgbClr val="164F8F"/>
                          </a:solidFill>
                        </a:rPr>
                        <a:t>Module 1: Code Review Fundamentals</a:t>
                      </a:r>
                    </a:p>
                    <a:p>
                      <a:pPr lvl="0" algn="l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07406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164F8F"/>
                          </a:solidFill>
                        </a:rPr>
                        <a:t>Module 2: AI-Powered Code Review Tools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>
                        <a:solidFill>
                          <a:srgbClr val="164F8F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164F8F"/>
                          </a:solidFill>
                        </a:rPr>
                        <a:t>Module 3: Code Quality Metrices and Assessments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>
                        <a:solidFill>
                          <a:srgbClr val="164F8F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164F8F"/>
                          </a:solidFill>
                        </a:rPr>
                        <a:t>Module 4: Security &amp; Vulnerability Detection in Code Using AI 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>
                        <a:solidFill>
                          <a:srgbClr val="164F8F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164F8F"/>
                          </a:solidFill>
                        </a:rPr>
                        <a:t>Module 5: Module 5: Industry Applications and Future Trends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>
                        <a:solidFill>
                          <a:srgbClr val="164F8F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>
                        <a:solidFill>
                          <a:srgbClr val="164F8F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0850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874249"/>
                  </a:ext>
                </a:extLst>
              </a:tr>
            </a:tbl>
          </a:graphicData>
        </a:graphic>
      </p:graphicFrame>
      <p:pic>
        <p:nvPicPr>
          <p:cNvPr id="12" name="Picture 11" descr="A computer screen with a magnifying glass and brain">
            <a:extLst>
              <a:ext uri="{FF2B5EF4-FFF2-40B4-BE49-F238E27FC236}">
                <a16:creationId xmlns:a16="http://schemas.microsoft.com/office/drawing/2014/main" id="{0B405F06-AB55-223A-9DD6-3CE8502AF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000" y="3209155"/>
            <a:ext cx="432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162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B14DB-6EF5-8BCE-A3F7-1927BE7FB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9FBBD5FA-F049-8A38-EDDA-10E09E968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3DA635A-52CD-7632-A7D3-CE7545F04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10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D8A7F8-CB89-1D6B-8D96-5675C5154578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620B0DE-479A-E660-A3D0-9929008A5070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544E578-E63B-451B-1FA7-2764E6F60D2A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915ED0D-51F5-FD19-85FD-1BB697686D29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2: AI-Powered Code Review Tools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FD83F87-E002-C8DA-921D-DDD9BB1145AD}"/>
              </a:ext>
            </a:extLst>
          </p:cNvPr>
          <p:cNvSpPr txBox="1"/>
          <p:nvPr/>
        </p:nvSpPr>
        <p:spPr>
          <a:xfrm>
            <a:off x="619432" y="1185536"/>
            <a:ext cx="1140541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2.3. Tool Selection Criteria</a:t>
            </a:r>
            <a:endParaRPr lang="en-IN" dirty="0"/>
          </a:p>
          <a:p>
            <a:r>
              <a:rPr lang="en-IN" dirty="0"/>
              <a:t>Choose tools based on these pillars: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Integration Capabilities</a:t>
            </a:r>
            <a:br>
              <a:rPr lang="en-IN" dirty="0"/>
            </a:br>
            <a:r>
              <a:rPr lang="en-IN" i="1" dirty="0"/>
              <a:t>Why:</a:t>
            </a:r>
            <a:r>
              <a:rPr lang="en-IN" dirty="0"/>
              <a:t> Must fit into existing workflows (CI/CD, Git, IDEs).</a:t>
            </a:r>
            <a:br>
              <a:rPr lang="en-IN" dirty="0"/>
            </a:br>
            <a:r>
              <a:rPr lang="en-IN" i="1" dirty="0"/>
              <a:t>Check:</a:t>
            </a:r>
            <a:r>
              <a:rPr lang="en-IN" dirty="0"/>
              <a:t> Does it support GitHub Actions/Jenkins? Slack alerts?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Language Support</a:t>
            </a:r>
            <a:br>
              <a:rPr lang="en-IN" dirty="0"/>
            </a:br>
            <a:r>
              <a:rPr lang="en-IN" i="1" dirty="0"/>
              <a:t>Why:</a:t>
            </a:r>
            <a:r>
              <a:rPr lang="en-IN" dirty="0"/>
              <a:t> Polyglot projects need broad coverage (e.g., Python + JavaScript + Rust).</a:t>
            </a:r>
            <a:br>
              <a:rPr lang="en-IN" dirty="0"/>
            </a:br>
            <a:r>
              <a:rPr lang="en-IN" i="1" dirty="0"/>
              <a:t>Check:</a:t>
            </a:r>
            <a:r>
              <a:rPr lang="en-IN" dirty="0"/>
              <a:t> Verify support for legacy (Cobol) vs. modern (Kotlin) languages.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Customization Options</a:t>
            </a:r>
            <a:br>
              <a:rPr lang="en-IN" dirty="0"/>
            </a:br>
            <a:r>
              <a:rPr lang="en-IN" i="1" dirty="0"/>
              <a:t>Why:</a:t>
            </a:r>
            <a:r>
              <a:rPr lang="en-IN" dirty="0"/>
              <a:t> Adapt rules to team standards (e.g., ignore </a:t>
            </a:r>
            <a:r>
              <a:rPr lang="en-IN" i="1" dirty="0"/>
              <a:t>PEP8</a:t>
            </a:r>
            <a:r>
              <a:rPr lang="en-IN" dirty="0"/>
              <a:t> line length).</a:t>
            </a:r>
          </a:p>
          <a:p>
            <a:r>
              <a:rPr lang="en-IN" dirty="0"/>
              <a:t>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277E6E-66AD-1762-CC52-053D64FD8EC9}"/>
              </a:ext>
            </a:extLst>
          </p:cNvPr>
          <p:cNvSpPr txBox="1"/>
          <p:nvPr/>
        </p:nvSpPr>
        <p:spPr>
          <a:xfrm>
            <a:off x="619432" y="4383646"/>
            <a:ext cx="67819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Security Features</a:t>
            </a:r>
            <a:br>
              <a:rPr lang="en-US" dirty="0"/>
            </a:br>
            <a:r>
              <a:rPr lang="en-US" i="1" dirty="0"/>
              <a:t>Why:</a:t>
            </a:r>
            <a:r>
              <a:rPr lang="en-US" dirty="0"/>
              <a:t> Prevent OWASP Top 10 risks (XSS, broken auth).</a:t>
            </a:r>
            <a:br>
              <a:rPr lang="en-US" dirty="0"/>
            </a:br>
            <a:r>
              <a:rPr lang="en-US" i="1" dirty="0"/>
              <a:t>Check:</a:t>
            </a:r>
            <a:r>
              <a:rPr lang="en-US" dirty="0"/>
              <a:t> Does it scan secrets (API keys) or dependencies (Log4j)?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0649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120196-D404-355C-E273-630E5555F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613225F7-63D6-7B07-A86F-CFD9E1237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25A1D6D-0124-9C14-70A3-2529437D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11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D52035-E465-F759-C330-BA45CFF6436A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8436CAE-F796-6501-1484-FCC194337270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30A06B6-10AF-E959-6E37-300E6ED5E1B7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CE6AFA3-426C-768C-516A-5BA2AC2448B8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2: AI-Powered Code Review Tools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C8E376-3737-E985-85E6-5C5F7E8DE09D}"/>
              </a:ext>
            </a:extLst>
          </p:cNvPr>
          <p:cNvSpPr txBox="1"/>
          <p:nvPr/>
        </p:nvSpPr>
        <p:spPr>
          <a:xfrm>
            <a:off x="619432" y="1185536"/>
            <a:ext cx="11405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Assignment 2: Python Integration Examples</a:t>
            </a:r>
            <a:endParaRPr lang="en-IN" dirty="0"/>
          </a:p>
          <a:p>
            <a:r>
              <a:rPr lang="en-US" b="1" dirty="0"/>
              <a:t>Automated Security Scan with </a:t>
            </a:r>
            <a:r>
              <a:rPr lang="en-US" b="1" dirty="0" err="1"/>
              <a:t>Snyk</a:t>
            </a:r>
            <a:r>
              <a:rPr lang="en-US" b="1" dirty="0"/>
              <a:t> API:</a:t>
            </a:r>
            <a:endParaRPr lang="en-I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1627E01-3ED5-61C0-AA4F-B10523829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530" y="1919179"/>
            <a:ext cx="6266512" cy="469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553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131AC-2C83-84BB-9B5F-78DF07FE2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BD1C9347-FE5A-5E7D-FD24-60AB470BD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CC6BCAB-C19F-E42F-4903-F1C13CFDE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12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D7E4F8-66B2-250E-6CEF-B3DACF252B32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670914B-DF86-B359-96DC-109192663C7F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2FBAD16-1E42-0B03-F4C1-0C6481345C7E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285978E-3E88-F21B-E3CA-A9A51D412430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3: Code Quality Metrices and Assessments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36C36FE-A0B6-96F3-8FB3-E646103A3CEC}"/>
              </a:ext>
            </a:extLst>
          </p:cNvPr>
          <p:cNvSpPr txBox="1"/>
          <p:nvPr/>
        </p:nvSpPr>
        <p:spPr>
          <a:xfrm>
            <a:off x="619432" y="1642736"/>
            <a:ext cx="11405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3.1. Quantitative Metrics</a:t>
            </a:r>
          </a:p>
          <a:p>
            <a:r>
              <a:rPr lang="en-IN" i="1" dirty="0"/>
              <a:t>Objective measurements for empirical quality control:</a:t>
            </a:r>
            <a:endParaRPr lang="en-IN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7A7F1A6-E912-D843-A840-100BDCF63F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2316724"/>
              </p:ext>
            </p:extLst>
          </p:nvPr>
        </p:nvGraphicFramePr>
        <p:xfrm>
          <a:off x="619432" y="2415350"/>
          <a:ext cx="10515599" cy="323088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593952">
                  <a:extLst>
                    <a:ext uri="{9D8B030D-6E8A-4147-A177-3AD203B41FA5}">
                      <a16:colId xmlns:a16="http://schemas.microsoft.com/office/drawing/2014/main" val="4279720139"/>
                    </a:ext>
                  </a:extLst>
                </a:gridCol>
                <a:gridCol w="2640549">
                  <a:extLst>
                    <a:ext uri="{9D8B030D-6E8A-4147-A177-3AD203B41FA5}">
                      <a16:colId xmlns:a16="http://schemas.microsoft.com/office/drawing/2014/main" val="775996537"/>
                    </a:ext>
                  </a:extLst>
                </a:gridCol>
                <a:gridCol w="2640549">
                  <a:extLst>
                    <a:ext uri="{9D8B030D-6E8A-4147-A177-3AD203B41FA5}">
                      <a16:colId xmlns:a16="http://schemas.microsoft.com/office/drawing/2014/main" val="3777293594"/>
                    </a:ext>
                  </a:extLst>
                </a:gridCol>
                <a:gridCol w="2640549">
                  <a:extLst>
                    <a:ext uri="{9D8B030D-6E8A-4147-A177-3AD203B41FA5}">
                      <a16:colId xmlns:a16="http://schemas.microsoft.com/office/drawing/2014/main" val="20420260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Metric</a:t>
                      </a: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Ideal Target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What It Measures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Python Example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31645915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Cyclomatic Complexity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1-10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Logical branches/paths (higher = riskier code)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i="1" dirty="0">
                          <a:effectLst/>
                        </a:rPr>
                        <a:t>radon cc module.py</a:t>
                      </a:r>
                      <a:r>
                        <a:rPr lang="en-US" dirty="0">
                          <a:effectLst/>
                        </a:rPr>
                        <a:t> (Radon tool output)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0130935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Code Coverage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70-90%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% of code exercised by tests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i="1" dirty="0" err="1">
                          <a:effectLst/>
                        </a:rPr>
                        <a:t>pytest</a:t>
                      </a:r>
                      <a:r>
                        <a:rPr lang="en-US" i="1" dirty="0">
                          <a:effectLst/>
                        </a:rPr>
                        <a:t> --</a:t>
                      </a:r>
                      <a:r>
                        <a:rPr lang="en-US" i="1" dirty="0" err="1">
                          <a:effectLst/>
                        </a:rPr>
                        <a:t>cov</a:t>
                      </a:r>
                      <a:r>
                        <a:rPr lang="en-US" i="1" dirty="0">
                          <a:effectLst/>
                        </a:rPr>
                        <a:t>=app</a:t>
                      </a:r>
                      <a:r>
                        <a:rPr lang="en-US" dirty="0">
                          <a:effectLst/>
                        </a:rPr>
                        <a:t> (Coverage.py report)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5454558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Technical Debt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&lt;5% effort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Hours needed to fix accumulated shortcuts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effectLst/>
                        </a:rPr>
                        <a:t>SonarQube's "</a:t>
                      </a:r>
                      <a:r>
                        <a:rPr lang="en-IN" dirty="0" err="1">
                          <a:effectLst/>
                        </a:rPr>
                        <a:t>Sqale</a:t>
                      </a:r>
                      <a:r>
                        <a:rPr lang="en-IN" dirty="0">
                          <a:effectLst/>
                        </a:rPr>
                        <a:t> Index" metric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017641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9882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1B459-6070-5EA1-E047-207CC2F1D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02E7F00A-9199-FB88-0DF1-308C60469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FF23CD8-4535-19DA-F9F5-2CBBF9508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13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D2B45D-FC36-A65F-3710-5B1E0E5770A2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7DB1867-FB8B-9B84-15C8-E97EDAD8DD9F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0E68F7D-090B-D610-DB65-D52360F8B55B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25234B6-6A2F-86D5-BDAC-6D7CE4A92125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3: Code Quality Metrices and Assessments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B09D372-8FD9-8254-77BA-79194A7F6025}"/>
              </a:ext>
            </a:extLst>
          </p:cNvPr>
          <p:cNvSpPr txBox="1"/>
          <p:nvPr/>
        </p:nvSpPr>
        <p:spPr>
          <a:xfrm>
            <a:off x="619432" y="1421510"/>
            <a:ext cx="11405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Python Snippet - Complexity Calculation: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27421E-09EB-D3D5-025D-3F5A8790D50D}"/>
              </a:ext>
            </a:extLst>
          </p:cNvPr>
          <p:cNvSpPr txBox="1"/>
          <p:nvPr/>
        </p:nvSpPr>
        <p:spPr>
          <a:xfrm>
            <a:off x="2512142" y="2014597"/>
            <a:ext cx="6098458" cy="452431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# Manual cyclomatic complexity estimate  </a:t>
            </a:r>
          </a:p>
          <a:p>
            <a:r>
              <a:rPr lang="en-IN" dirty="0"/>
              <a:t>def </a:t>
            </a:r>
            <a:r>
              <a:rPr lang="en-IN" dirty="0" err="1"/>
              <a:t>calculate_complexity</a:t>
            </a:r>
            <a:r>
              <a:rPr lang="en-IN" dirty="0"/>
              <a:t>(</a:t>
            </a:r>
            <a:r>
              <a:rPr lang="en-IN" dirty="0" err="1"/>
              <a:t>func_code</a:t>
            </a:r>
            <a:r>
              <a:rPr lang="en-IN" dirty="0"/>
              <a:t>):  </a:t>
            </a:r>
          </a:p>
          <a:p>
            <a:r>
              <a:rPr lang="en-IN" dirty="0"/>
              <a:t>    complexity = 1  # Start with 1 path  </a:t>
            </a:r>
          </a:p>
          <a:p>
            <a:r>
              <a:rPr lang="en-IN" dirty="0"/>
              <a:t>    keywords = ['if', 'for', 'while', 'and', 'or', 'except']  </a:t>
            </a:r>
          </a:p>
          <a:p>
            <a:r>
              <a:rPr lang="en-IN" dirty="0"/>
              <a:t>    for keyword in keywords:  </a:t>
            </a:r>
          </a:p>
          <a:p>
            <a:r>
              <a:rPr lang="en-IN" dirty="0"/>
              <a:t>        complexity += </a:t>
            </a:r>
            <a:r>
              <a:rPr lang="en-IN" dirty="0" err="1"/>
              <a:t>func_code.count</a:t>
            </a:r>
            <a:r>
              <a:rPr lang="en-IN" dirty="0"/>
              <a:t>(f" {keyword} ")  </a:t>
            </a:r>
          </a:p>
          <a:p>
            <a:r>
              <a:rPr lang="en-IN" dirty="0"/>
              <a:t>    return complexity  </a:t>
            </a:r>
          </a:p>
          <a:p>
            <a:endParaRPr lang="en-IN" dirty="0"/>
          </a:p>
          <a:p>
            <a:r>
              <a:rPr lang="en-IN" dirty="0"/>
              <a:t># Example: complexity=3 (1 base + 1 'if' + 1 'for')  </a:t>
            </a:r>
          </a:p>
          <a:p>
            <a:r>
              <a:rPr lang="en-IN" dirty="0"/>
              <a:t>code = """  </a:t>
            </a:r>
          </a:p>
          <a:p>
            <a:r>
              <a:rPr lang="en-IN" dirty="0"/>
              <a:t>def </a:t>
            </a:r>
            <a:r>
              <a:rPr lang="en-IN" dirty="0" err="1"/>
              <a:t>process_data</a:t>
            </a:r>
            <a:r>
              <a:rPr lang="en-IN" dirty="0"/>
              <a:t>(data):  </a:t>
            </a:r>
          </a:p>
          <a:p>
            <a:r>
              <a:rPr lang="en-IN" dirty="0"/>
              <a:t>    if data:  # +1  </a:t>
            </a:r>
          </a:p>
          <a:p>
            <a:r>
              <a:rPr lang="en-IN" dirty="0"/>
              <a:t>        for item in data:  # +1  </a:t>
            </a:r>
          </a:p>
          <a:p>
            <a:r>
              <a:rPr lang="en-IN" dirty="0"/>
              <a:t>            print(item)  </a:t>
            </a:r>
          </a:p>
          <a:p>
            <a:r>
              <a:rPr lang="en-IN" dirty="0"/>
              <a:t>"""  </a:t>
            </a:r>
          </a:p>
          <a:p>
            <a:r>
              <a:rPr lang="en-IN" dirty="0"/>
              <a:t>print(</a:t>
            </a:r>
            <a:r>
              <a:rPr lang="en-IN" dirty="0" err="1"/>
              <a:t>calculate_complexity</a:t>
            </a:r>
            <a:r>
              <a:rPr lang="en-IN" dirty="0"/>
              <a:t>(code))  # Output: 3 </a:t>
            </a:r>
          </a:p>
        </p:txBody>
      </p:sp>
    </p:spTree>
    <p:extLst>
      <p:ext uri="{BB962C8B-B14F-4D97-AF65-F5344CB8AC3E}">
        <p14:creationId xmlns:p14="http://schemas.microsoft.com/office/powerpoint/2010/main" val="3626005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8CFBF-3FF8-F083-72F3-19F287D1F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229253A4-9B2D-0550-DABA-5B969A36F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5B0E8738-BD0D-C84B-AC5F-795836480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14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ED7D47-C2A5-7AAB-F7F5-682224B5946D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09BD482-447C-8AC7-9BB7-6E590CDCC386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63C2ED2-F16E-2113-6F8A-EDC21DAB1B53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73C985-4024-349E-B05F-14473FE7121B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3: Code Quality Metrices and Assessments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6CD75FF-0D1B-928B-2014-CA5C441C1337}"/>
              </a:ext>
            </a:extLst>
          </p:cNvPr>
          <p:cNvSpPr txBox="1"/>
          <p:nvPr/>
        </p:nvSpPr>
        <p:spPr>
          <a:xfrm>
            <a:off x="619432" y="1421510"/>
            <a:ext cx="11405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3.2. Qualitative Factors</a:t>
            </a:r>
            <a:endParaRPr lang="en-US" dirty="0"/>
          </a:p>
          <a:p>
            <a:r>
              <a:rPr lang="en-US" i="1" dirty="0"/>
              <a:t>Subjective but critical for maintainability: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Naming Conventions (</a:t>
            </a:r>
            <a:r>
              <a:rPr lang="en-IN" b="1" dirty="0"/>
              <a:t>Python Snippet</a:t>
            </a:r>
            <a:r>
              <a:rPr lang="en-US" b="1" dirty="0"/>
              <a:t>)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DBA217-CC4F-0F9E-B998-332F8E64F4E0}"/>
              </a:ext>
            </a:extLst>
          </p:cNvPr>
          <p:cNvSpPr txBox="1"/>
          <p:nvPr/>
        </p:nvSpPr>
        <p:spPr>
          <a:xfrm>
            <a:off x="1082605" y="2631375"/>
            <a:ext cx="6098458" cy="1200329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dirty="0"/>
              <a:t># Bad  </a:t>
            </a:r>
          </a:p>
          <a:p>
            <a:r>
              <a:rPr lang="en-IN" dirty="0"/>
              <a:t>a = </a:t>
            </a:r>
            <a:r>
              <a:rPr lang="en-IN" dirty="0" err="1"/>
              <a:t>fetch_data</a:t>
            </a:r>
            <a:r>
              <a:rPr lang="en-IN" dirty="0"/>
              <a:t>()  # Non-descriptive  </a:t>
            </a:r>
          </a:p>
          <a:p>
            <a:r>
              <a:rPr lang="en-IN" dirty="0"/>
              <a:t># Good  </a:t>
            </a:r>
          </a:p>
          <a:p>
            <a:r>
              <a:rPr lang="en-IN" dirty="0" err="1"/>
              <a:t>user_orders</a:t>
            </a:r>
            <a:r>
              <a:rPr lang="en-IN" dirty="0"/>
              <a:t> = </a:t>
            </a:r>
            <a:r>
              <a:rPr lang="en-IN" dirty="0" err="1"/>
              <a:t>get_orders</a:t>
            </a:r>
            <a:r>
              <a:rPr lang="en-IN" dirty="0"/>
              <a:t>()  # Clear intent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3D18A0-117C-EEA0-C03F-7CF3C6A820C6}"/>
              </a:ext>
            </a:extLst>
          </p:cNvPr>
          <p:cNvSpPr txBox="1"/>
          <p:nvPr/>
        </p:nvSpPr>
        <p:spPr>
          <a:xfrm>
            <a:off x="838200" y="4443910"/>
            <a:ext cx="4907305" cy="1985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404040"/>
                </a:solidFill>
              </a:rPr>
              <a:t>Code Structure</a:t>
            </a:r>
            <a:endParaRPr lang="en-US" dirty="0">
              <a:solidFill>
                <a:srgbClr val="404040"/>
              </a:solidFill>
            </a:endParaRPr>
          </a:p>
          <a:p>
            <a:pPr marL="742950" lvl="1" indent="-285750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404040"/>
                </a:solidFill>
              </a:rPr>
              <a:t>Modular files (&lt;200 LOC)</a:t>
            </a:r>
          </a:p>
          <a:p>
            <a:pPr marL="742950" lvl="1" indent="-285750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404040"/>
                </a:solidFill>
              </a:rPr>
              <a:t>DRY (Don't Repeat Yourself) compliance</a:t>
            </a:r>
          </a:p>
          <a:p>
            <a:pPr marL="742950" lvl="1" indent="-285750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404040"/>
                </a:solidFill>
              </a:rPr>
              <a:t>Low inter-module coupling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8411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3288C-EB76-126D-C0B8-3917C8B45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89D18AB9-E8AD-5C9B-FE6F-8720F4826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952BDDD-ADFB-0C76-0686-5278B9D5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15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1A13C5-B613-C34A-9746-9FA761D71EAD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CBC7ED6-49D0-2BDA-9B67-A70ACC909B59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8259F3D-9576-1D1A-40DD-4913A0E2869B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F420156-11DB-307D-F3A5-095F82C38F2B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3: Code Quality Metrices and Assessments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960C5A2-4DAF-5546-DF49-06068E88666A}"/>
              </a:ext>
            </a:extLst>
          </p:cNvPr>
          <p:cNvSpPr txBox="1"/>
          <p:nvPr/>
        </p:nvSpPr>
        <p:spPr>
          <a:xfrm>
            <a:off x="881216" y="1534875"/>
            <a:ext cx="114054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/>
              <a:t>Documentation Quality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22DEC1-D17D-0709-78C4-71F94B5BCC61}"/>
              </a:ext>
            </a:extLst>
          </p:cNvPr>
          <p:cNvSpPr txBox="1"/>
          <p:nvPr/>
        </p:nvSpPr>
        <p:spPr>
          <a:xfrm>
            <a:off x="1177360" y="2183804"/>
            <a:ext cx="6098458" cy="3477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sz="2000" dirty="0"/>
              <a:t>def </a:t>
            </a:r>
            <a:r>
              <a:rPr lang="en-IN" sz="2000" dirty="0" err="1"/>
              <a:t>calculate_interest</a:t>
            </a:r>
            <a:r>
              <a:rPr lang="en-IN" sz="2000" dirty="0"/>
              <a:t>(principal, rate, time):  </a:t>
            </a:r>
          </a:p>
          <a:p>
            <a:r>
              <a:rPr lang="en-IN" sz="2000" dirty="0"/>
              <a:t>    """  </a:t>
            </a:r>
          </a:p>
          <a:p>
            <a:r>
              <a:rPr lang="en-IN" sz="2000" dirty="0"/>
              <a:t>    Computes compound interest.  </a:t>
            </a:r>
          </a:p>
          <a:p>
            <a:r>
              <a:rPr lang="en-IN" sz="2000" dirty="0"/>
              <a:t>    </a:t>
            </a:r>
            <a:r>
              <a:rPr lang="en-IN" sz="2000" dirty="0" err="1"/>
              <a:t>Args</a:t>
            </a:r>
            <a:r>
              <a:rPr lang="en-IN" sz="2000" dirty="0"/>
              <a:t>:  </a:t>
            </a:r>
          </a:p>
          <a:p>
            <a:r>
              <a:rPr lang="en-IN" sz="2000" dirty="0"/>
              <a:t>        principal: Initial investment (float)  </a:t>
            </a:r>
          </a:p>
          <a:p>
            <a:r>
              <a:rPr lang="en-IN" sz="2000" dirty="0"/>
              <a:t>        rate: Annual interest rate (0.05 = 5%)  </a:t>
            </a:r>
          </a:p>
          <a:p>
            <a:r>
              <a:rPr lang="en-IN" sz="2000" dirty="0"/>
              <a:t>        time: Years (int)  </a:t>
            </a:r>
          </a:p>
          <a:p>
            <a:r>
              <a:rPr lang="en-IN" sz="2000" dirty="0"/>
              <a:t>    Returns:  </a:t>
            </a:r>
          </a:p>
          <a:p>
            <a:r>
              <a:rPr lang="en-IN" sz="2000" dirty="0"/>
              <a:t>        Final amount (float)  </a:t>
            </a:r>
          </a:p>
          <a:p>
            <a:r>
              <a:rPr lang="en-IN" sz="2000" dirty="0"/>
              <a:t>    """  </a:t>
            </a:r>
          </a:p>
          <a:p>
            <a:r>
              <a:rPr lang="en-IN" sz="2000" dirty="0"/>
              <a:t>    return principal * (1 + rate) ** time </a:t>
            </a:r>
          </a:p>
        </p:txBody>
      </p:sp>
    </p:spTree>
    <p:extLst>
      <p:ext uri="{BB962C8B-B14F-4D97-AF65-F5344CB8AC3E}">
        <p14:creationId xmlns:p14="http://schemas.microsoft.com/office/powerpoint/2010/main" val="599731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E1C08-3F81-AC3F-2EF8-050C1E544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74AEE7C8-E9D4-1305-5060-0E062AC6C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7549EC9-BDE5-4598-68A9-3EB16D940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16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77768B-55AB-05BE-6079-459C7210EBD6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8C2561B-21BF-7338-C07D-E656A25206D5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37A83E2-25B8-9599-423F-92EC3BD935C3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DD70808-8817-8CEF-B5E2-E46AFE0F6B40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3: Code Quality Metrices and Assessments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7031A7B-CA15-D9A7-3EB2-53BDF65865B3}"/>
              </a:ext>
            </a:extLst>
          </p:cNvPr>
          <p:cNvSpPr txBox="1"/>
          <p:nvPr/>
        </p:nvSpPr>
        <p:spPr>
          <a:xfrm>
            <a:off x="881216" y="1534875"/>
            <a:ext cx="1140541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3.3. Measurement Tools</a:t>
            </a:r>
            <a:endParaRPr lang="en-US" dirty="0"/>
          </a:p>
          <a:p>
            <a:endParaRPr lang="en-US" i="1" dirty="0"/>
          </a:p>
          <a:p>
            <a:r>
              <a:rPr lang="en-US" i="1" dirty="0"/>
              <a:t>Automated assessment frameworks:</a:t>
            </a:r>
            <a:endParaRPr lang="en-US" dirty="0"/>
          </a:p>
          <a:p>
            <a:endParaRPr lang="en-US" sz="20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1A6117D-C4E4-6490-B663-D700FB3A6A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7047789"/>
              </p:ext>
            </p:extLst>
          </p:nvPr>
        </p:nvGraphicFramePr>
        <p:xfrm>
          <a:off x="838200" y="2797334"/>
          <a:ext cx="10515600" cy="240792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463718">
                  <a:extLst>
                    <a:ext uri="{9D8B030D-6E8A-4147-A177-3AD203B41FA5}">
                      <a16:colId xmlns:a16="http://schemas.microsoft.com/office/drawing/2014/main" val="2881458933"/>
                    </a:ext>
                  </a:extLst>
                </a:gridCol>
                <a:gridCol w="3525941">
                  <a:extLst>
                    <a:ext uri="{9D8B030D-6E8A-4147-A177-3AD203B41FA5}">
                      <a16:colId xmlns:a16="http://schemas.microsoft.com/office/drawing/2014/main" val="641695716"/>
                    </a:ext>
                  </a:extLst>
                </a:gridCol>
                <a:gridCol w="3525941">
                  <a:extLst>
                    <a:ext uri="{9D8B030D-6E8A-4147-A177-3AD203B41FA5}">
                      <a16:colId xmlns:a16="http://schemas.microsoft.com/office/drawing/2014/main" val="300345814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Tool</a:t>
                      </a: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Primary Strength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Metrics Covered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41735948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>
                          <a:effectLst/>
                        </a:rPr>
                        <a:t>SonarQube</a:t>
                      </a:r>
                      <a:endParaRPr lang="en-IN" dirty="0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Technical debt analysis + security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Complexity, coverage, debt, duplication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5868614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CodeClimate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Maintainability grade (A-F)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Churn, structure, test coverage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38370686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PMD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Custom rules for Java/JS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effectLst/>
                        </a:rPr>
                        <a:t>Complexity, naming, best practices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2474717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201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56BAA-0439-A9CD-65CE-EC2E4514F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168A0A89-5B10-D777-2A59-E6F06126D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0D12F4-BFA5-1CA2-6E56-374D2B2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17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D4EBB7-2936-477C-F836-172AA773C4C7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921C6AA-C7ED-6BA8-AF13-AEF8872635D8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1A1C8DC-13D2-C0A9-8182-5C4900F9A611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9AE9182-4B06-D513-C3DC-BBAA6C448290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3: Code Quality Metrices and Assessments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2C535D6-919E-69B3-6D86-54AD0E8F280E}"/>
              </a:ext>
            </a:extLst>
          </p:cNvPr>
          <p:cNvSpPr txBox="1"/>
          <p:nvPr/>
        </p:nvSpPr>
        <p:spPr>
          <a:xfrm>
            <a:off x="619432" y="1534875"/>
            <a:ext cx="11405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Workflow Integration:</a:t>
            </a:r>
            <a:endParaRPr lang="en-US" sz="2400" dirty="0"/>
          </a:p>
        </p:txBody>
      </p:sp>
      <p:pic>
        <p:nvPicPr>
          <p:cNvPr id="9" name="Picture 8" descr="A diagram of a diamond with a square and a square with a square and a square with a square with a square and a square with a square with a square and a square with a square with&#10;&#10;AI-generated content may be incorrect.">
            <a:extLst>
              <a:ext uri="{FF2B5EF4-FFF2-40B4-BE49-F238E27FC236}">
                <a16:creationId xmlns:a16="http://schemas.microsoft.com/office/drawing/2014/main" id="{0D277D09-35C5-3007-B77E-08B1945C59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2709711"/>
            <a:ext cx="11353800" cy="2271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272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B2B70-D888-559F-9D21-6BEA57888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76F50A8F-470E-D2B1-A87B-14AB14773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32182A6-2BBB-16CA-A20D-060CC9160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18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1111C3-A8A1-697B-8455-066EED752EFB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6E4C0B4-A3F3-168A-791E-1842DDF59C87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A541262-77E7-48DE-6A00-D7FC95CBF2B3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9E96189-1FC8-47B8-7761-254EC16F4EDD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3: Code Quality Metrices and Assessments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BB4C053-679E-8412-8D6E-FCB75401C757}"/>
              </a:ext>
            </a:extLst>
          </p:cNvPr>
          <p:cNvSpPr txBox="1"/>
          <p:nvPr/>
        </p:nvSpPr>
        <p:spPr>
          <a:xfrm>
            <a:off x="317643" y="1211710"/>
            <a:ext cx="1140541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3.4. Critical Metrics Deep Dive</a:t>
            </a:r>
            <a:endParaRPr lang="en-US" dirty="0"/>
          </a:p>
          <a:p>
            <a:endParaRPr lang="en-US" b="1" dirty="0"/>
          </a:p>
          <a:p>
            <a:r>
              <a:rPr lang="en-US" b="1" dirty="0"/>
              <a:t>3.4.1. Cyclomatic Complexity</a:t>
            </a:r>
            <a:endParaRPr lang="en-US" dirty="0"/>
          </a:p>
          <a:p>
            <a:r>
              <a:rPr lang="en-US" i="1" dirty="0"/>
              <a:t>Why it matters:</a:t>
            </a:r>
            <a:r>
              <a:rPr lang="en-US" dirty="0"/>
              <a:t> Predicts testing difficulty &amp; defect risk</a:t>
            </a:r>
          </a:p>
          <a:p>
            <a:r>
              <a:rPr lang="en-US" i="1" dirty="0"/>
              <a:t>Risk levels:</a:t>
            </a:r>
            <a:endParaRPr lang="en-US" dirty="0"/>
          </a:p>
          <a:p>
            <a:pPr lvl="1"/>
            <a:r>
              <a:rPr lang="en-US" dirty="0">
                <a:solidFill>
                  <a:srgbClr val="00B050"/>
                </a:solidFill>
              </a:rPr>
              <a:t>1-10: Safe (green)</a:t>
            </a:r>
          </a:p>
          <a:p>
            <a:pPr lvl="1"/>
            <a:r>
              <a:rPr lang="en-US" dirty="0">
                <a:solidFill>
                  <a:srgbClr val="FFC000"/>
                </a:solidFill>
              </a:rPr>
              <a:t>11-20: Moderate (yellow)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20+: High risk (red)</a:t>
            </a:r>
          </a:p>
          <a:p>
            <a:r>
              <a:rPr lang="en-US" i="1" dirty="0"/>
              <a:t>Reduction tactic:</a:t>
            </a:r>
            <a:r>
              <a:rPr lang="en-US" dirty="0"/>
              <a:t> Refactor nested conditionals</a:t>
            </a:r>
          </a:p>
          <a:p>
            <a:endParaRPr lang="en-US" dirty="0"/>
          </a:p>
          <a:p>
            <a:r>
              <a:rPr lang="en-US" b="1" dirty="0"/>
              <a:t>3.4.2 Code Coverage</a:t>
            </a:r>
          </a:p>
          <a:p>
            <a:r>
              <a:rPr lang="en-IN" i="1" dirty="0"/>
              <a:t>Measurement (bash):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091081-F07D-4108-2CFC-2D85B6CF66CA}"/>
              </a:ext>
            </a:extLst>
          </p:cNvPr>
          <p:cNvSpPr txBox="1"/>
          <p:nvPr/>
        </p:nvSpPr>
        <p:spPr>
          <a:xfrm>
            <a:off x="317643" y="4809021"/>
            <a:ext cx="4210112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dirty="0"/>
              <a:t># Run tests with coverage  </a:t>
            </a:r>
          </a:p>
          <a:p>
            <a:r>
              <a:rPr lang="en-IN" dirty="0" err="1"/>
              <a:t>pytest</a:t>
            </a:r>
            <a:r>
              <a:rPr lang="en-IN" dirty="0"/>
              <a:t> --</a:t>
            </a:r>
            <a:r>
              <a:rPr lang="en-IN" dirty="0" err="1"/>
              <a:t>cov</a:t>
            </a:r>
            <a:r>
              <a:rPr lang="en-IN" dirty="0"/>
              <a:t>=</a:t>
            </a:r>
            <a:r>
              <a:rPr lang="en-IN" dirty="0" err="1"/>
              <a:t>my_app</a:t>
            </a:r>
            <a:r>
              <a:rPr lang="en-IN" dirty="0"/>
              <a:t> --</a:t>
            </a:r>
            <a:r>
              <a:rPr lang="en-IN" dirty="0" err="1"/>
              <a:t>cov</a:t>
            </a:r>
            <a:r>
              <a:rPr lang="en-IN" dirty="0"/>
              <a:t>-report=html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EFB065-0313-FCF3-7AA9-8F431F62923B}"/>
              </a:ext>
            </a:extLst>
          </p:cNvPr>
          <p:cNvSpPr txBox="1"/>
          <p:nvPr/>
        </p:nvSpPr>
        <p:spPr>
          <a:xfrm>
            <a:off x="6501439" y="1116779"/>
            <a:ext cx="55234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3.4.3. Code Churn</a:t>
            </a:r>
            <a:endParaRPr lang="en-US" dirty="0"/>
          </a:p>
          <a:p>
            <a:r>
              <a:rPr lang="en-US" i="1" dirty="0"/>
              <a:t>What it reveals:</a:t>
            </a:r>
            <a:endParaRPr lang="en-US" dirty="0"/>
          </a:p>
          <a:p>
            <a:pPr lvl="1"/>
            <a:r>
              <a:rPr lang="en-US" dirty="0"/>
              <a:t>High churn = unstable code (design flaws/requirement volatility)</a:t>
            </a:r>
          </a:p>
          <a:p>
            <a:pPr lvl="1"/>
            <a:r>
              <a:rPr lang="en-US" dirty="0"/>
              <a:t>Low churn = mature code</a:t>
            </a:r>
          </a:p>
          <a:p>
            <a:r>
              <a:rPr lang="en-US" b="1" i="1" dirty="0"/>
              <a:t>Git command (bash)</a:t>
            </a:r>
            <a:r>
              <a:rPr lang="en-US" i="1" dirty="0"/>
              <a:t>:</a:t>
            </a:r>
            <a:endParaRPr lang="en-US" dirty="0"/>
          </a:p>
          <a:p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227781-1E75-F365-7514-E30B852AFA2F}"/>
              </a:ext>
            </a:extLst>
          </p:cNvPr>
          <p:cNvSpPr txBox="1"/>
          <p:nvPr/>
        </p:nvSpPr>
        <p:spPr>
          <a:xfrm>
            <a:off x="6501439" y="2963438"/>
            <a:ext cx="5580651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dirty="0"/>
              <a:t>git log --since="1 month" -p app.py  # Track file changes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1BAC98-4ECE-DD20-ED2A-21A16CEAB3C9}"/>
              </a:ext>
            </a:extLst>
          </p:cNvPr>
          <p:cNvSpPr txBox="1"/>
          <p:nvPr/>
        </p:nvSpPr>
        <p:spPr>
          <a:xfrm>
            <a:off x="6501439" y="3923071"/>
            <a:ext cx="25633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3.4.4. Technical Debt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i="1" dirty="0"/>
              <a:t>Calculation (Python):</a:t>
            </a:r>
            <a:endParaRPr lang="en-IN" dirty="0"/>
          </a:p>
          <a:p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A46A23-2C5E-1807-222A-2218CEEDCA29}"/>
              </a:ext>
            </a:extLst>
          </p:cNvPr>
          <p:cNvSpPr txBox="1"/>
          <p:nvPr/>
        </p:nvSpPr>
        <p:spPr>
          <a:xfrm>
            <a:off x="5690562" y="4599425"/>
            <a:ext cx="6391528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dirty="0" err="1"/>
              <a:t>tech_debt_ratio</a:t>
            </a:r>
            <a:r>
              <a:rPr lang="en-IN" dirty="0"/>
              <a:t> = (</a:t>
            </a:r>
            <a:r>
              <a:rPr lang="en-IN" dirty="0" err="1"/>
              <a:t>remediation_hours</a:t>
            </a:r>
            <a:r>
              <a:rPr lang="en-IN" dirty="0"/>
              <a:t> / </a:t>
            </a:r>
            <a:r>
              <a:rPr lang="en-IN" dirty="0" err="1"/>
              <a:t>total_dev_hours</a:t>
            </a:r>
            <a:r>
              <a:rPr lang="en-IN" dirty="0"/>
              <a:t>) * 100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568A40-8992-2AB9-2D46-741E0E5B2870}"/>
              </a:ext>
            </a:extLst>
          </p:cNvPr>
          <p:cNvSpPr txBox="1"/>
          <p:nvPr/>
        </p:nvSpPr>
        <p:spPr>
          <a:xfrm>
            <a:off x="6600626" y="5219749"/>
            <a:ext cx="54109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Management: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Dedicate 1 sprint/quarter to debt reduction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Prioritize high-risk files (SonarQube hotspots)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13830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95FC3-BEC3-D27B-2F1B-EEC803481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493831E0-799F-0EBF-A16A-34731423C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549C8D78-7745-0FA8-0C16-21A98088C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19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27E45C-8511-8DA0-0DF0-0895919D816C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529076E-A2FB-7601-9C97-157F09E3D1F3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E3D28E-F1C0-3761-1857-522522E9896D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1329610-31F6-CB8F-3291-772736C4F127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4: Security &amp; Vulnerability Detection in Code Using AI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0B76891-B84C-E847-DA3A-60C389AF3921}"/>
              </a:ext>
            </a:extLst>
          </p:cNvPr>
          <p:cNvSpPr txBox="1"/>
          <p:nvPr/>
        </p:nvSpPr>
        <p:spPr>
          <a:xfrm>
            <a:off x="468536" y="1236454"/>
            <a:ext cx="11405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4.1. Common Vulnerabilities</a:t>
            </a:r>
            <a:endParaRPr lang="en-US" dirty="0"/>
          </a:p>
          <a:p>
            <a:endParaRPr lang="en-US" i="1" dirty="0"/>
          </a:p>
          <a:p>
            <a:r>
              <a:rPr lang="en-US" i="1" dirty="0"/>
              <a:t>Critical flaws AI tools detect: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6E20A27-D374-52A9-45BD-D96EC7A818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1852835"/>
              </p:ext>
            </p:extLst>
          </p:nvPr>
        </p:nvGraphicFramePr>
        <p:xfrm>
          <a:off x="468536" y="2394190"/>
          <a:ext cx="10519012" cy="3839922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2672474">
                  <a:extLst>
                    <a:ext uri="{9D8B030D-6E8A-4147-A177-3AD203B41FA5}">
                      <a16:colId xmlns:a16="http://schemas.microsoft.com/office/drawing/2014/main" val="2610623380"/>
                    </a:ext>
                  </a:extLst>
                </a:gridCol>
                <a:gridCol w="5588735">
                  <a:extLst>
                    <a:ext uri="{9D8B030D-6E8A-4147-A177-3AD203B41FA5}">
                      <a16:colId xmlns:a16="http://schemas.microsoft.com/office/drawing/2014/main" val="2363012142"/>
                    </a:ext>
                  </a:extLst>
                </a:gridCol>
                <a:gridCol w="2257803">
                  <a:extLst>
                    <a:ext uri="{9D8B030D-6E8A-4147-A177-3AD203B41FA5}">
                      <a16:colId xmlns:a16="http://schemas.microsoft.com/office/drawing/2014/main" val="3891029832"/>
                    </a:ext>
                  </a:extLst>
                </a:gridCol>
              </a:tblGrid>
              <a:tr h="409646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600" b="1">
                          <a:solidFill>
                            <a:srgbClr val="404040"/>
                          </a:solidFill>
                          <a:effectLst/>
                        </a:rPr>
                        <a:t>Vulnerability</a:t>
                      </a: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600" b="1" dirty="0">
                          <a:solidFill>
                            <a:srgbClr val="404040"/>
                          </a:solidFill>
                          <a:effectLst/>
                        </a:rPr>
                        <a:t>Description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600" b="1">
                          <a:solidFill>
                            <a:srgbClr val="404040"/>
                          </a:solidFill>
                          <a:effectLst/>
                        </a:rPr>
                        <a:t>Python Example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537263149"/>
                  </a:ext>
                </a:extLst>
              </a:tr>
              <a:tr h="145136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>
                          <a:effectLst/>
                        </a:rPr>
                        <a:t>Python's pickle module</a:t>
                      </a:r>
                      <a:endParaRPr lang="en-IN" sz="1600" dirty="0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>
                          <a:effectLst/>
                        </a:rPr>
                        <a:t>Converting Python objects to a byte stream (for storage or transmission) and restoring them back later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effectLst/>
                        </a:rPr>
                        <a:t>import pickle</a:t>
                      </a:r>
                      <a:endParaRPr lang="en-US" sz="1600" dirty="0">
                        <a:effectLst/>
                      </a:endParaRP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4084659678"/>
                  </a:ext>
                </a:extLst>
              </a:tr>
              <a:tr h="1954215">
                <a:tc gridSpan="3">
                  <a:txBody>
                    <a:bodyPr/>
                    <a:lstStyle/>
                    <a:p>
                      <a:pPr>
                        <a:buNone/>
                      </a:pPr>
                      <a:endParaRPr lang="en-IN" sz="1600" dirty="0">
                        <a:effectLst/>
                      </a:endParaRPr>
                    </a:p>
                  </a:txBody>
                  <a:tcPr marR="95250" marT="95250" marB="95250" anchor="ctr"/>
                </a:tc>
                <a:tc hMerge="1">
                  <a:txBody>
                    <a:bodyPr/>
                    <a:lstStyle/>
                    <a:p>
                      <a:pPr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marL="95250" marR="95250" marT="95250" marB="95250" anchor="ctr"/>
                </a:tc>
                <a:tc hMerge="1">
                  <a:txBody>
                    <a:bodyPr/>
                    <a:lstStyle/>
                    <a:p>
                      <a:pPr>
                        <a:buNone/>
                      </a:pPr>
                      <a:endParaRPr lang="en-IN" dirty="0">
                        <a:effectLst/>
                      </a:endParaRP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097251826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E9FA6E3A-B4A7-0589-4110-8CC5AA936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752" y="4291780"/>
            <a:ext cx="5358580" cy="22931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7418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AD16C-EACE-807C-AB29-6D4BBE7AC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DA9BF963-A14E-0D23-3CC5-2A29AECF7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FC1B7CF2-B14D-6BDA-CD4A-D84A5D3F6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F9E1E2-9AD9-535D-2D69-ACE96CF7B40B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014FCD0-21EB-628F-6257-153596366AD3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A4B850F-806B-BBFF-1AF4-974F9A13EA87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41B9311-EB0F-91C5-AE6F-9C882E10B2F6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1: Code Review Fundamentals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49929D61-4804-9097-B6C4-F388F09A411E}"/>
              </a:ext>
            </a:extLst>
          </p:cNvPr>
          <p:cNvSpPr txBox="1"/>
          <p:nvPr/>
        </p:nvSpPr>
        <p:spPr>
          <a:xfrm>
            <a:off x="648929" y="1430595"/>
            <a:ext cx="1123827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1.1. Code Review Definition</a:t>
            </a:r>
          </a:p>
          <a:p>
            <a:endParaRPr lang="en-US" b="1" dirty="0"/>
          </a:p>
          <a:p>
            <a:r>
              <a:rPr lang="en-US" b="1" dirty="0"/>
              <a:t>1.1.1. Systematic Collaboration:</a:t>
            </a:r>
            <a:r>
              <a:rPr lang="en-US" dirty="0"/>
              <a:t> A structured process where developers 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examine source code</a:t>
            </a:r>
            <a:r>
              <a:rPr lang="en-US" dirty="0"/>
              <a:t> </a:t>
            </a:r>
            <a:r>
              <a:rPr lang="en-US" i="1" dirty="0"/>
              <a:t>together</a:t>
            </a:r>
            <a:r>
              <a:rPr lang="en-US" dirty="0"/>
              <a:t> 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Identify defects</a:t>
            </a:r>
            <a:r>
              <a:rPr lang="en-US" dirty="0"/>
              <a:t> (bugs, logic errors)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Improve quality</a:t>
            </a:r>
            <a:r>
              <a:rPr lang="en-US" dirty="0"/>
              <a:t> (readability, performance, maintainability)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Share knowledge</a:t>
            </a:r>
            <a:r>
              <a:rPr lang="en-US" dirty="0"/>
              <a:t> (patterns, domain insights, team standards)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Core Purpose:</a:t>
            </a:r>
            <a:r>
              <a:rPr lang="en-US" dirty="0"/>
              <a:t> </a:t>
            </a:r>
            <a:r>
              <a:rPr lang="en-US" i="1" dirty="0"/>
              <a:t>Catch issues early</a:t>
            </a:r>
            <a:r>
              <a:rPr lang="en-US" dirty="0"/>
              <a:t> and </a:t>
            </a:r>
            <a:r>
              <a:rPr lang="en-US" i="1" dirty="0"/>
              <a:t>elevate collective code craftsmanship</a:t>
            </a:r>
            <a:r>
              <a:rPr lang="en-US" dirty="0"/>
              <a:t> beyond individual contributions.</a:t>
            </a:r>
          </a:p>
          <a:p>
            <a:endParaRPr lang="en-US" dirty="0"/>
          </a:p>
          <a:p>
            <a:r>
              <a:rPr lang="en-US" b="1" dirty="0"/>
              <a:t>1.1.2. Primary Benefits (Ranked by Impact &amp; Evidence):</a:t>
            </a:r>
          </a:p>
          <a:p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Bug Detection:</a:t>
            </a:r>
            <a:r>
              <a:rPr lang="en-US" dirty="0"/>
              <a:t> </a:t>
            </a:r>
            <a:r>
              <a:rPr lang="en-US" b="1" dirty="0"/>
              <a:t>Catches 60-90% of defects</a:t>
            </a:r>
            <a:r>
              <a:rPr lang="en-US" dirty="0"/>
              <a:t> (Capers-Jones data) — </a:t>
            </a:r>
            <a:r>
              <a:rPr lang="en-US" i="1" dirty="0"/>
              <a:t>most cost-effective</a:t>
            </a:r>
            <a:r>
              <a:rPr lang="en-US" dirty="0"/>
              <a:t> bug prevention.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Knowledge Diffusion:</a:t>
            </a:r>
            <a:r>
              <a:rPr lang="en-US" dirty="0"/>
              <a:t> Breaks silos — ensures </a:t>
            </a:r>
            <a:r>
              <a:rPr lang="en-US" i="1" dirty="0"/>
              <a:t>multiple minds understand critical systems</a:t>
            </a:r>
            <a:r>
              <a:rPr lang="en-US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Quality Assurance:</a:t>
            </a:r>
            <a:r>
              <a:rPr lang="en-US" dirty="0"/>
              <a:t> Enforces standards (SOLID, DRY) + prevents "technical debt avalanches."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Security Hardening:</a:t>
            </a:r>
            <a:r>
              <a:rPr lang="en-US" dirty="0"/>
              <a:t> Finds vulnerabilities </a:t>
            </a:r>
            <a:r>
              <a:rPr lang="en-US" i="1" dirty="0"/>
              <a:t>before</a:t>
            </a:r>
            <a:r>
              <a:rPr lang="en-US" dirty="0"/>
              <a:t> exploitation.</a:t>
            </a:r>
            <a:br>
              <a:rPr lang="en-US" dirty="0"/>
            </a:br>
            <a:endParaRPr lang="en-US" dirty="0"/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Key Insight: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 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1 hour of review saves 33 hours of debugging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 (IBM Systems Sciences Institute).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232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D38F9-0379-56C7-3EF6-1CEFDDAAB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FE6AAB55-EE3F-8BD9-0130-F82598B08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16A48A2-D70F-6244-304D-1503341D4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20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15D1A7-B55E-B855-A804-4A593840BBF1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B99A2B7-02B0-B5B7-42AB-59F5F2BE90E2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C7D6BC4-55B1-1B3A-E722-6D4390154663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7234A79-0F15-EAD2-C99A-AF7D96CCC524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4: Security &amp; Vulnerability Detection in Code Using AI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774EE2B-D92E-E28F-02A4-FF32C13EACCC}"/>
              </a:ext>
            </a:extLst>
          </p:cNvPr>
          <p:cNvSpPr txBox="1"/>
          <p:nvPr/>
        </p:nvSpPr>
        <p:spPr>
          <a:xfrm>
            <a:off x="786589" y="1358712"/>
            <a:ext cx="11405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4.2. AI Security Tools</a:t>
            </a:r>
          </a:p>
          <a:p>
            <a:endParaRPr lang="en-US" dirty="0"/>
          </a:p>
          <a:p>
            <a:r>
              <a:rPr lang="en-US" i="1" dirty="0"/>
              <a:t>Automated vulnerability detection (</a:t>
            </a:r>
            <a:r>
              <a:rPr lang="en-US" dirty="0"/>
              <a:t>for known purpose only</a:t>
            </a:r>
            <a:r>
              <a:rPr lang="en-US" i="1" dirty="0"/>
              <a:t>):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1599F47-8B69-E601-72DB-C56F0AAFF5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389682"/>
              </p:ext>
            </p:extLst>
          </p:nvPr>
        </p:nvGraphicFramePr>
        <p:xfrm>
          <a:off x="786589" y="2979367"/>
          <a:ext cx="10515600" cy="2682240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3463718">
                  <a:extLst>
                    <a:ext uri="{9D8B030D-6E8A-4147-A177-3AD203B41FA5}">
                      <a16:colId xmlns:a16="http://schemas.microsoft.com/office/drawing/2014/main" val="1274631067"/>
                    </a:ext>
                  </a:extLst>
                </a:gridCol>
                <a:gridCol w="3525941">
                  <a:extLst>
                    <a:ext uri="{9D8B030D-6E8A-4147-A177-3AD203B41FA5}">
                      <a16:colId xmlns:a16="http://schemas.microsoft.com/office/drawing/2014/main" val="557406413"/>
                    </a:ext>
                  </a:extLst>
                </a:gridCol>
                <a:gridCol w="3525941">
                  <a:extLst>
                    <a:ext uri="{9D8B030D-6E8A-4147-A177-3AD203B41FA5}">
                      <a16:colId xmlns:a16="http://schemas.microsoft.com/office/drawing/2014/main" val="314549244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 dirty="0">
                          <a:solidFill>
                            <a:srgbClr val="404040"/>
                          </a:solidFill>
                          <a:effectLst/>
                        </a:rPr>
                        <a:t>Tool</a:t>
                      </a: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Strengths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Vulnerabilities Covered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20943984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Snyk Code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Real-time SAST, IDE integration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 err="1">
                          <a:effectLst/>
                        </a:rPr>
                        <a:t>Pickleing</a:t>
                      </a:r>
                      <a:r>
                        <a:rPr lang="en-IN" dirty="0">
                          <a:effectLst/>
                        </a:rPr>
                        <a:t>, XSS, hardcoded secrets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34442611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Semgrep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Custom rules, 20+ languages, CI/CD friendly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Auth flaws, config errors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5936153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CodeQL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Semantic analysis, "code as data" approach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effectLst/>
                        </a:rPr>
                        <a:t>0-days, complex logic flaws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9741416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41779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C5814-DB0D-BA35-AD4A-7887C7EE0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D5F34424-3414-E21F-B266-47A330F54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389AEE-01D2-171B-3A0B-C43D5DF17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21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549A76-DBBB-6DA1-BF6A-1E5D901965FB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77F8BED-9E10-83BA-EFBD-250DCC300CB2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D081217-F9BA-AF0A-841C-D835F9F8AAC2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4FA3AEC-8339-CA75-B3A1-E436C1DB946A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4: Security &amp; Vulnerability Detection in Code Using AI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F0A12DC-10A7-0377-4448-B921FF99695D}"/>
              </a:ext>
            </a:extLst>
          </p:cNvPr>
          <p:cNvSpPr txBox="1"/>
          <p:nvPr/>
        </p:nvSpPr>
        <p:spPr>
          <a:xfrm>
            <a:off x="786589" y="1358712"/>
            <a:ext cx="114054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4.3. Security Review Process</a:t>
            </a:r>
            <a:endParaRPr lang="en-US" dirty="0"/>
          </a:p>
          <a:p>
            <a:r>
              <a:rPr lang="en-US" i="1" dirty="0"/>
              <a:t>Three-step AI-powered workflow:</a:t>
            </a:r>
            <a:endParaRPr lang="en-US" dirty="0"/>
          </a:p>
          <a:p>
            <a:endParaRPr lang="en-US" b="1" dirty="0"/>
          </a:p>
          <a:p>
            <a:r>
              <a:rPr lang="en-US" b="1" dirty="0"/>
              <a:t>4.3.1. Automated Scanning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Tools: </a:t>
            </a:r>
            <a:r>
              <a:rPr lang="en-US" dirty="0" err="1"/>
              <a:t>Snyk</a:t>
            </a:r>
            <a:r>
              <a:rPr lang="en-US" dirty="0"/>
              <a:t>/</a:t>
            </a:r>
            <a:r>
              <a:rPr lang="en-US" dirty="0" err="1"/>
              <a:t>CodeQL</a:t>
            </a:r>
            <a:r>
              <a:rPr lang="en-US" dirty="0"/>
              <a:t> in CI pipeline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Command: </a:t>
            </a:r>
            <a:r>
              <a:rPr lang="en-US" i="1" dirty="0" err="1"/>
              <a:t>semgrep</a:t>
            </a:r>
            <a:r>
              <a:rPr lang="en-US" i="1" dirty="0"/>
              <a:t> --config=p/security-audit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Output: Vulnerability report (CVE IDs, severity)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/>
          </a:p>
          <a:p>
            <a:r>
              <a:rPr lang="en-IN" b="1" dirty="0"/>
              <a:t>4.3.2. Manual Verification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Validate true positives (e.g., exploit POC)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Check false positives (AI may flag safe code)</a:t>
            </a:r>
          </a:p>
          <a:p>
            <a:endParaRPr lang="en-IN" b="1" dirty="0"/>
          </a:p>
          <a:p>
            <a:r>
              <a:rPr lang="en-IN" b="1" dirty="0"/>
              <a:t>4.3.2. Remediation Prioritization</a:t>
            </a:r>
            <a:endParaRPr lang="en-IN" dirty="0"/>
          </a:p>
          <a:p>
            <a:pPr lvl="1"/>
            <a:endParaRPr lang="en-US" i="1" dirty="0"/>
          </a:p>
        </p:txBody>
      </p:sp>
      <p:pic>
        <p:nvPicPr>
          <p:cNvPr id="9" name="Picture 8" descr="A diagram of a system&#10;&#10;AI-generated content may be incorrect.">
            <a:extLst>
              <a:ext uri="{FF2B5EF4-FFF2-40B4-BE49-F238E27FC236}">
                <a16:creationId xmlns:a16="http://schemas.microsoft.com/office/drawing/2014/main" id="{D93B7A34-FDD9-0FE3-13E6-DE2A6567F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007017"/>
            <a:ext cx="3770671" cy="2687812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06419C1E-FFD3-A1E0-2AA8-72E8E683039D}"/>
              </a:ext>
            </a:extLst>
          </p:cNvPr>
          <p:cNvSpPr/>
          <p:nvPr/>
        </p:nvSpPr>
        <p:spPr>
          <a:xfrm>
            <a:off x="4321277" y="4660492"/>
            <a:ext cx="1430594" cy="3392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1908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5450FA-1E1A-E68E-A95D-B220A4708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5345C5CF-79F6-448D-D764-73A7A5E73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7C90560-0904-160B-F226-05FEFBA83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22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08740A-2D5F-2CBD-6EFD-580842BA2193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878194E-7881-5E7D-9EDF-DE5FD1E2669F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B900DB0-D531-6540-06AC-0CD37B7F794B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C50BDC1-B155-756E-2E32-83162D7F4552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4: Security &amp; Vulnerability Detection in Code Using AI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DEE5A4-C7F5-214F-F4B5-4E8A840E7CE0}"/>
              </a:ext>
            </a:extLst>
          </p:cNvPr>
          <p:cNvSpPr txBox="1"/>
          <p:nvPr/>
        </p:nvSpPr>
        <p:spPr>
          <a:xfrm>
            <a:off x="786589" y="1358712"/>
            <a:ext cx="114054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4.4. Vulnerability Categories</a:t>
            </a:r>
          </a:p>
          <a:p>
            <a:endParaRPr lang="en-US" dirty="0"/>
          </a:p>
          <a:p>
            <a:r>
              <a:rPr lang="en-US" b="1" dirty="0"/>
              <a:t>4.4.1 Input Validation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Risks: </a:t>
            </a:r>
            <a:r>
              <a:rPr lang="en-IN" dirty="0"/>
              <a:t>Python's pickle module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Detection (</a:t>
            </a:r>
            <a:r>
              <a:rPr lang="en-US" i="1" dirty="0"/>
              <a:t>Python</a:t>
            </a:r>
            <a:r>
              <a:rPr lang="en-US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1D174A-DD94-6019-14C2-C4ED766761C6}"/>
              </a:ext>
            </a:extLst>
          </p:cNvPr>
          <p:cNvSpPr txBox="1"/>
          <p:nvPr/>
        </p:nvSpPr>
        <p:spPr>
          <a:xfrm>
            <a:off x="786589" y="2887034"/>
            <a:ext cx="5030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Fix:</a:t>
            </a:r>
            <a:r>
              <a:rPr lang="en-US" dirty="0"/>
              <a:t> Input sanitization + parameterized queries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BCC2AA-FEAC-05B7-32FD-1163D3FCAFF8}"/>
              </a:ext>
            </a:extLst>
          </p:cNvPr>
          <p:cNvSpPr txBox="1"/>
          <p:nvPr/>
        </p:nvSpPr>
        <p:spPr>
          <a:xfrm>
            <a:off x="907458" y="3858658"/>
            <a:ext cx="508530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4.4.2 Authentication/Authorization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Risks: Broken access control, weak passwords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Detection: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Flags </a:t>
            </a:r>
            <a:r>
              <a:rPr lang="en-US" b="1" dirty="0"/>
              <a:t>role = “admin”</a:t>
            </a:r>
            <a:r>
              <a:rPr lang="en-US" dirty="0"/>
              <a:t> without MFA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Detects password complexity bypass</a:t>
            </a:r>
          </a:p>
          <a:p>
            <a:pPr lvl="1"/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8488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78B5BD-3EB6-CAC3-A305-0373417050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0C07C2FC-42D4-B89C-CA90-F5C8C83D9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A6161D6-1406-7975-CFB7-90A992958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23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9ECE42-36B7-75F5-E6AE-0029C8D6763C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80C6A23-5189-3A4C-0ADF-9FF667352570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156FBF-E9EB-CA5C-95DB-7100250E8ACF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9CF0A13-8766-8978-62E1-1F6ACC6A1795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4: Security &amp; Vulnerability Detection in Code Using AI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B73AB61-ADE0-9E89-8122-043014F30B83}"/>
              </a:ext>
            </a:extLst>
          </p:cNvPr>
          <p:cNvSpPr txBox="1"/>
          <p:nvPr/>
        </p:nvSpPr>
        <p:spPr>
          <a:xfrm>
            <a:off x="786589" y="1358712"/>
            <a:ext cx="11405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4.4.3 Data Exposure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Risks: Plaintext secrets, missing encryption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Tool Example </a:t>
            </a:r>
            <a:r>
              <a:rPr lang="en-US" i="1" dirty="0"/>
              <a:t>(bash):</a:t>
            </a:r>
            <a:r>
              <a:rPr lang="en-US" dirty="0"/>
              <a:t>*</a:t>
            </a:r>
            <a:br>
              <a:rPr lang="en-US" dirty="0"/>
            </a:b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6F389E-9999-1EEF-C4EC-95C17AB0DB98}"/>
              </a:ext>
            </a:extLst>
          </p:cNvPr>
          <p:cNvSpPr txBox="1"/>
          <p:nvPr/>
        </p:nvSpPr>
        <p:spPr>
          <a:xfrm>
            <a:off x="1177360" y="2341131"/>
            <a:ext cx="6433984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dirty="0" err="1"/>
              <a:t>truffleHog</a:t>
            </a:r>
            <a:r>
              <a:rPr lang="en-IN" dirty="0"/>
              <a:t> --regex --entropy=False </a:t>
            </a:r>
            <a:r>
              <a:rPr lang="en-IN" dirty="0" err="1"/>
              <a:t>code_repo</a:t>
            </a:r>
            <a:r>
              <a:rPr lang="en-IN" dirty="0"/>
              <a:t>/  # Find API keys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998304-4AB1-EE35-3583-DCF4169000B6}"/>
              </a:ext>
            </a:extLst>
          </p:cNvPr>
          <p:cNvSpPr txBox="1"/>
          <p:nvPr/>
        </p:nvSpPr>
        <p:spPr>
          <a:xfrm>
            <a:off x="904576" y="3406877"/>
            <a:ext cx="52801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4.4.4 Configuration Errors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Risks:</a:t>
            </a:r>
            <a:r>
              <a:rPr lang="en-US" dirty="0"/>
              <a:t> Default credentials, open 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AI Detection: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Flags </a:t>
            </a:r>
            <a:r>
              <a:rPr lang="en-US" b="1" dirty="0"/>
              <a:t>DEBUG=TRUE</a:t>
            </a:r>
            <a:r>
              <a:rPr lang="en-US" dirty="0"/>
              <a:t>  in production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Detects exposed cloud storage (S3 buckets)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1193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C6619B-B4B6-B953-5239-880B3276B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EBF9C0B0-DA42-2020-1A82-C48BF4E38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FAB8EC2-80AF-904A-E787-B534C8E4B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24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691E20-3094-38EA-A4E3-6546F899362B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BAD845E-4895-3F2D-2342-218A96C321AE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6AE0ACD-ECBD-DDC8-5AF5-B5690CB9AF68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9E2E7DB-A425-4F36-6A7F-5E9A8885F265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5: Industry Applications and Future Trends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4E9C094-920D-CB42-E829-476F03F2D8FA}"/>
              </a:ext>
            </a:extLst>
          </p:cNvPr>
          <p:cNvSpPr txBox="1"/>
          <p:nvPr/>
        </p:nvSpPr>
        <p:spPr>
          <a:xfrm>
            <a:off x="506370" y="1321922"/>
            <a:ext cx="114054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5.1. Key Concepts</a:t>
            </a:r>
          </a:p>
          <a:p>
            <a:endParaRPr lang="en-IN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Current Adoption: 70% enterprise adoption, 25-40% productivity gains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Emerging Technologies: Large language models, agentic AI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Future Directions: Edge computing, quantum applications, XR interfaces</a:t>
            </a:r>
          </a:p>
          <a:p>
            <a:endParaRPr lang="en-IN" sz="2400" dirty="0"/>
          </a:p>
          <a:p>
            <a:r>
              <a:rPr lang="en-IN" sz="2400" b="1" dirty="0"/>
              <a:t>5.2. Industry Trends</a:t>
            </a:r>
          </a:p>
          <a:p>
            <a:endParaRPr lang="en-IN" sz="24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/>
              <a:t>AI Evolution - GPT-4 integration, specialized code models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/>
              <a:t>Automation Increase - Autonomous decision-making, reduced human intervention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/>
              <a:t>Security Focus - Enhanced vulnerability detection, compliance automation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/>
              <a:t>Sustainability - Energy-efficient analysis, carbon footprint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27807036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A2080-D0E8-A4CF-DFEC-1FD626169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79C0D3CA-5DA5-9A27-397B-5734C5CEB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2C2D94F7-F3B6-EC05-F7F5-B21815311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25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A32CC8-E65D-400B-FAC8-9618C143ECB1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AD03F1A-2855-1B1A-742D-86B4D97B1248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492D926-03C1-94B9-46A1-7F972795D215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38576BF-70E6-48AD-A273-251BBED7F8BF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1: Code Review Fundamentals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56B4F72-73B1-3AC2-5DD1-401820E4A7F6}"/>
              </a:ext>
            </a:extLst>
          </p:cNvPr>
          <p:cNvSpPr txBox="1"/>
          <p:nvPr/>
        </p:nvSpPr>
        <p:spPr>
          <a:xfrm>
            <a:off x="580096" y="2090172"/>
            <a:ext cx="1123827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Assignments</a:t>
            </a:r>
          </a:p>
          <a:p>
            <a:endParaRPr lang="en-US" sz="2400" dirty="0"/>
          </a:p>
          <a:p>
            <a:r>
              <a:rPr lang="en-US" sz="2400" b="1" dirty="0">
                <a:solidFill>
                  <a:srgbClr val="164F8F"/>
                </a:solidFill>
              </a:rPr>
              <a:t>Assignment 1: Manual Code Review Exercise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Review a simple code sample with intentional bugs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Submit findings with line-by-line comments</a:t>
            </a:r>
          </a:p>
          <a:p>
            <a:r>
              <a:rPr lang="en-US" sz="2400" b="1" dirty="0"/>
              <a:t>Duration: 0.5 hours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356628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09DC8-54A4-07F6-1921-391AD21D3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430CB102-B254-2DA6-C3D5-387C48BD8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BD3A68F-5F8A-4786-2436-EC02AEC2E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26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2F8BCD-225A-EC1F-A25C-C3AF18509638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19CD0E1-BB6C-0AA5-F1B2-606FB6C42682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97B62C4-C32B-6CD1-E3FC-025F9D20D69F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7B9B9A-757E-8024-AC00-4DAD2B94BBBC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2: AI-Powered Code Review Tools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CEDE4A2-ABEB-5DEA-7940-668EB9BA9BD1}"/>
              </a:ext>
            </a:extLst>
          </p:cNvPr>
          <p:cNvSpPr txBox="1"/>
          <p:nvPr/>
        </p:nvSpPr>
        <p:spPr>
          <a:xfrm>
            <a:off x="619432" y="1642736"/>
            <a:ext cx="1140541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Assignments</a:t>
            </a:r>
          </a:p>
          <a:p>
            <a:endParaRPr lang="en-US" sz="2400" dirty="0"/>
          </a:p>
          <a:p>
            <a:r>
              <a:rPr lang="en-US" sz="2400" b="1" dirty="0"/>
              <a:t>Assignment 2: AI Tool Comparison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Set up and test Two different AI code review tools</a:t>
            </a:r>
          </a:p>
          <a:p>
            <a:r>
              <a:rPr lang="en-US" sz="2400" b="1" dirty="0"/>
              <a:t>Duration: 0.5 hours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192801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2FAEBC-4ECE-2066-DC95-4CACDD246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0C0D36BF-1377-20B1-A16D-C5F459737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0C08F8-10D5-D75A-CB6C-DCBF158ED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27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13B7DE-1546-03DB-F6A0-7EC59FB519F7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3517BBF-68BB-1963-3961-BC80F3C226A0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7D4A64C-665C-A3DB-7F74-865405498148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DD9091F-4FB9-1DFD-73A3-C93A021B5412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4: Security &amp; Vulnerability Detection in Code Using AI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BAC6FD-A977-8DD6-462C-1CCB97D80820}"/>
              </a:ext>
            </a:extLst>
          </p:cNvPr>
          <p:cNvSpPr txBox="1"/>
          <p:nvPr/>
        </p:nvSpPr>
        <p:spPr>
          <a:xfrm>
            <a:off x="786589" y="1358712"/>
            <a:ext cx="1140541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Assignments</a:t>
            </a:r>
          </a:p>
          <a:p>
            <a:endParaRPr lang="en-US" sz="2400" dirty="0"/>
          </a:p>
          <a:p>
            <a:r>
              <a:rPr lang="en-US" sz="2400" b="1" dirty="0"/>
              <a:t>Assignment 3: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Write simple Python code to check </a:t>
            </a:r>
            <a:r>
              <a:rPr lang="en-IN" sz="2400" dirty="0"/>
              <a:t>Pickling (Serialization) and Unpickling (Deserialization) conditions</a:t>
            </a:r>
            <a:endParaRPr lang="en-US" sz="2400" dirty="0"/>
          </a:p>
          <a:p>
            <a:endParaRPr lang="en-US" sz="2400" dirty="0"/>
          </a:p>
          <a:p>
            <a:r>
              <a:rPr lang="en-US" sz="2400" b="1" dirty="0"/>
              <a:t>Duration: 0.5 hours</a:t>
            </a:r>
          </a:p>
        </p:txBody>
      </p:sp>
    </p:spTree>
    <p:extLst>
      <p:ext uri="{BB962C8B-B14F-4D97-AF65-F5344CB8AC3E}">
        <p14:creationId xmlns:p14="http://schemas.microsoft.com/office/powerpoint/2010/main" val="17985174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187E70-D77E-1C85-9631-B2BE34202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DD164CB2-4E97-47BD-42BC-0A0240196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45518C80-5D23-FC3B-9F3E-868E0847E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28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C6483E-FA38-2BE3-3BE4-ACDDF0890858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231C7ED-A4A3-2AE4-CA98-5DD1CE61BCA5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A1E4F18-6837-5D3C-7B87-E3A2464D791A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91CBE0-F731-4EAD-5121-CC7C6764DE1E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5: Industry Applications and Future Trends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1CE1F2B-71F4-38AE-4411-FEF0F073A9AF}"/>
              </a:ext>
            </a:extLst>
          </p:cNvPr>
          <p:cNvSpPr txBox="1"/>
          <p:nvPr/>
        </p:nvSpPr>
        <p:spPr>
          <a:xfrm>
            <a:off x="676679" y="1653680"/>
            <a:ext cx="114054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Assignments</a:t>
            </a:r>
          </a:p>
          <a:p>
            <a:endParaRPr lang="en-US" sz="2000" b="1" dirty="0"/>
          </a:p>
          <a:p>
            <a:r>
              <a:rPr lang="en-US" sz="2000" b="1" dirty="0"/>
              <a:t>Assignment 4: Industry Case Study Analysis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Research and analyze code review practices at one major tech 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Identify success factors and implementation challenges (Include emerging technologies and novel capabilities)</a:t>
            </a:r>
          </a:p>
          <a:p>
            <a:r>
              <a:rPr lang="en-US" sz="2000" b="1" dirty="0"/>
              <a:t>Duration: 0.5 hours</a:t>
            </a:r>
          </a:p>
        </p:txBody>
      </p:sp>
    </p:spTree>
    <p:extLst>
      <p:ext uri="{BB962C8B-B14F-4D97-AF65-F5344CB8AC3E}">
        <p14:creationId xmlns:p14="http://schemas.microsoft.com/office/powerpoint/2010/main" val="3228536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9E85DB-136D-7C0F-36DD-0B72731669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CE76C191-789E-547E-63A1-95B6B0D4B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9559D49-4E05-BE5A-DFB1-577D8329C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FB82BE-8C4B-931D-31D1-F86D945A3968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BAE244-9173-4FC7-5A34-D19F303D3FDE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1657CB9-8EAB-3008-3966-6D368077E6A0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590D19-8B51-AFC9-30EE-31968FD1CD18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1: Code Review Fundamentals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43EFD41B-8EA6-8F8F-4583-429D5079E0C9}"/>
              </a:ext>
            </a:extLst>
          </p:cNvPr>
          <p:cNvSpPr txBox="1"/>
          <p:nvPr/>
        </p:nvSpPr>
        <p:spPr>
          <a:xfrm>
            <a:off x="648929" y="1430595"/>
            <a:ext cx="11238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1.1.3. Traditional Methods (Pre-AI Era Techniques):</a:t>
            </a:r>
          </a:p>
          <a:p>
            <a:endParaRPr lang="en-IN" b="1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C0D1384-5415-68F2-8ACE-FAC1418ECC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618299"/>
              </p:ext>
            </p:extLst>
          </p:nvPr>
        </p:nvGraphicFramePr>
        <p:xfrm>
          <a:off x="838200" y="1975076"/>
          <a:ext cx="10515599" cy="463296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593952">
                  <a:extLst>
                    <a:ext uri="{9D8B030D-6E8A-4147-A177-3AD203B41FA5}">
                      <a16:colId xmlns:a16="http://schemas.microsoft.com/office/drawing/2014/main" val="3639930414"/>
                    </a:ext>
                  </a:extLst>
                </a:gridCol>
                <a:gridCol w="2640549">
                  <a:extLst>
                    <a:ext uri="{9D8B030D-6E8A-4147-A177-3AD203B41FA5}">
                      <a16:colId xmlns:a16="http://schemas.microsoft.com/office/drawing/2014/main" val="1373336251"/>
                    </a:ext>
                  </a:extLst>
                </a:gridCol>
                <a:gridCol w="2640549">
                  <a:extLst>
                    <a:ext uri="{9D8B030D-6E8A-4147-A177-3AD203B41FA5}">
                      <a16:colId xmlns:a16="http://schemas.microsoft.com/office/drawing/2014/main" val="3113492022"/>
                    </a:ext>
                  </a:extLst>
                </a:gridCol>
                <a:gridCol w="2640549">
                  <a:extLst>
                    <a:ext uri="{9D8B030D-6E8A-4147-A177-3AD203B41FA5}">
                      <a16:colId xmlns:a16="http://schemas.microsoft.com/office/drawing/2014/main" val="2003959855"/>
                    </a:ext>
                  </a:extLst>
                </a:gridCol>
              </a:tblGrid>
              <a:tr h="360151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600" b="1">
                          <a:solidFill>
                            <a:srgbClr val="404040"/>
                          </a:solidFill>
                          <a:effectLst/>
                        </a:rPr>
                        <a:t>Method</a:t>
                      </a:r>
                    </a:p>
                  </a:txBody>
                  <a:tcPr marL="70849" marR="73802" marT="73802" marB="73802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600" b="1">
                          <a:solidFill>
                            <a:srgbClr val="404040"/>
                          </a:solidFill>
                          <a:effectLst/>
                        </a:rPr>
                        <a:t>How It Works</a:t>
                      </a:r>
                    </a:p>
                  </a:txBody>
                  <a:tcPr marL="73802" marR="73802" marT="73802" marB="73802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600" b="1">
                          <a:solidFill>
                            <a:srgbClr val="404040"/>
                          </a:solidFill>
                          <a:effectLst/>
                        </a:rPr>
                        <a:t>Best For</a:t>
                      </a:r>
                    </a:p>
                  </a:txBody>
                  <a:tcPr marL="73802" marR="73802" marT="73802" marB="73802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600" b="1">
                          <a:solidFill>
                            <a:srgbClr val="404040"/>
                          </a:solidFill>
                          <a:effectLst/>
                        </a:rPr>
                        <a:t>Limitations</a:t>
                      </a:r>
                    </a:p>
                  </a:txBody>
                  <a:tcPr marL="73802" marR="73802" marT="73802" marB="73802" anchor="ctr"/>
                </a:tc>
                <a:extLst>
                  <a:ext uri="{0D108BD9-81ED-4DB2-BD59-A6C34878D82A}">
                    <a16:rowId xmlns:a16="http://schemas.microsoft.com/office/drawing/2014/main" val="200466532"/>
                  </a:ext>
                </a:extLst>
              </a:tr>
              <a:tr h="99779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>
                          <a:effectLst/>
                        </a:rPr>
                        <a:t>Manual Inspection</a:t>
                      </a:r>
                      <a:endParaRPr lang="en-IN" sz="1600">
                        <a:effectLst/>
                      </a:endParaRPr>
                    </a:p>
                  </a:txBody>
                  <a:tcPr marL="70849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>
                          <a:effectLst/>
                        </a:rPr>
                        <a:t>Formal meeting; reviewer studies code offline + documents feedback</a:t>
                      </a:r>
                    </a:p>
                  </a:txBody>
                  <a:tcPr marL="73802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>
                          <a:effectLst/>
                        </a:rPr>
                        <a:t>Critical systems (safety/mission-critical)</a:t>
                      </a:r>
                    </a:p>
                  </a:txBody>
                  <a:tcPr marL="73802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effectLst/>
                        </a:rPr>
                        <a:t>Slow; prone to human fatigue</a:t>
                      </a:r>
                    </a:p>
                  </a:txBody>
                  <a:tcPr marL="73802" marR="73802" marT="73802" marB="73802" anchor="ctr"/>
                </a:tc>
                <a:extLst>
                  <a:ext uri="{0D108BD9-81ED-4DB2-BD59-A6C34878D82A}">
                    <a16:rowId xmlns:a16="http://schemas.microsoft.com/office/drawing/2014/main" val="29447574"/>
                  </a:ext>
                </a:extLst>
              </a:tr>
              <a:tr h="99779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>
                          <a:effectLst/>
                        </a:rPr>
                        <a:t>Pair Programming</a:t>
                      </a:r>
                      <a:endParaRPr lang="en-IN" sz="1600">
                        <a:effectLst/>
                      </a:endParaRPr>
                    </a:p>
                  </a:txBody>
                  <a:tcPr marL="70849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>
                          <a:effectLst/>
                        </a:rPr>
                        <a:t>Two developers: Driver (codes) + Navigator (reviews in real-time)</a:t>
                      </a:r>
                    </a:p>
                  </a:txBody>
                  <a:tcPr marL="73802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dirty="0">
                          <a:effectLst/>
                        </a:rPr>
                        <a:t>Complex logic; rapid upskilling</a:t>
                      </a:r>
                    </a:p>
                  </a:txBody>
                  <a:tcPr marL="73802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>
                          <a:effectLst/>
                        </a:rPr>
                        <a:t>Resource-intensive (2x effort)</a:t>
                      </a:r>
                    </a:p>
                  </a:txBody>
                  <a:tcPr marL="73802" marR="73802" marT="73802" marB="73802" anchor="ctr"/>
                </a:tc>
                <a:extLst>
                  <a:ext uri="{0D108BD9-81ED-4DB2-BD59-A6C34878D82A}">
                    <a16:rowId xmlns:a16="http://schemas.microsoft.com/office/drawing/2014/main" val="910785932"/>
                  </a:ext>
                </a:extLst>
              </a:tr>
              <a:tr h="99779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>
                          <a:effectLst/>
                        </a:rPr>
                        <a:t>Over-the-Shoulder</a:t>
                      </a:r>
                      <a:endParaRPr lang="en-IN" sz="1600">
                        <a:effectLst/>
                      </a:endParaRPr>
                    </a:p>
                  </a:txBody>
                  <a:tcPr marL="70849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>
                          <a:effectLst/>
                        </a:rPr>
                        <a:t>Quick ad-hoc review; reviewer observes as author walks through code</a:t>
                      </a:r>
                    </a:p>
                  </a:txBody>
                  <a:tcPr marL="73802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>
                          <a:effectLst/>
                        </a:rPr>
                        <a:t>Small fixes; junior mentorship</a:t>
                      </a:r>
                    </a:p>
                  </a:txBody>
                  <a:tcPr marL="73802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dirty="0">
                          <a:effectLst/>
                        </a:rPr>
                        <a:t>Informal; misses deeper issues</a:t>
                      </a:r>
                    </a:p>
                  </a:txBody>
                  <a:tcPr marL="73802" marR="73802" marT="73802" marB="73802" anchor="ctr"/>
                </a:tc>
                <a:extLst>
                  <a:ext uri="{0D108BD9-81ED-4DB2-BD59-A6C34878D82A}">
                    <a16:rowId xmlns:a16="http://schemas.microsoft.com/office/drawing/2014/main" val="2992651085"/>
                  </a:ext>
                </a:extLst>
              </a:tr>
              <a:tr h="99779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>
                          <a:effectLst/>
                        </a:rPr>
                        <a:t>Tool-Assisted</a:t>
                      </a:r>
                      <a:endParaRPr lang="en-IN" sz="1600">
                        <a:effectLst/>
                      </a:endParaRPr>
                    </a:p>
                  </a:txBody>
                  <a:tcPr marL="70849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>
                          <a:effectLst/>
                        </a:rPr>
                        <a:t>Uses linters (</a:t>
                      </a:r>
                      <a:r>
                        <a:rPr lang="en-US" sz="1600" dirty="0" err="1">
                          <a:effectLst/>
                        </a:rPr>
                        <a:t>ESLint</a:t>
                      </a:r>
                      <a:r>
                        <a:rPr lang="en-US" sz="1600" dirty="0">
                          <a:effectLst/>
                        </a:rPr>
                        <a:t>), static analyzers (SonarQube), or CI checks</a:t>
                      </a:r>
                    </a:p>
                  </a:txBody>
                  <a:tcPr marL="73802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effectLst/>
                        </a:rPr>
                        <a:t>Enforcing style guides; basic smells</a:t>
                      </a:r>
                    </a:p>
                  </a:txBody>
                  <a:tcPr marL="73802" marR="73802" marT="73802" marB="73802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dirty="0">
                          <a:effectLst/>
                        </a:rPr>
                        <a:t>Limited to automatable rules</a:t>
                      </a:r>
                    </a:p>
                  </a:txBody>
                  <a:tcPr marL="73802" marR="73802" marT="73802" marB="73802" anchor="ctr"/>
                </a:tc>
                <a:extLst>
                  <a:ext uri="{0D108BD9-81ED-4DB2-BD59-A6C34878D82A}">
                    <a16:rowId xmlns:a16="http://schemas.microsoft.com/office/drawing/2014/main" val="2987924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7148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C9EAA-7A0D-1BD2-3A0E-51B8218BA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0027B1A7-B866-9274-3DCF-1E97B0EA6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237AB8C-E0AA-17E1-4C0F-9E8FA5EF1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5B955E-81D9-B379-1555-99AC01A6FE7C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F728AC4-1418-E361-3FE8-397706AA0F4A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DA70BAA-A82E-79A2-31CB-1D94BA678B7E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2FD29A1-544C-8994-07E8-77A4A38F474C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1: Code Review Fundamentals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5F5DA96-37F5-E8DB-3B81-2C309B19F20B}"/>
              </a:ext>
            </a:extLst>
          </p:cNvPr>
          <p:cNvSpPr txBox="1"/>
          <p:nvPr/>
        </p:nvSpPr>
        <p:spPr>
          <a:xfrm>
            <a:off x="786572" y="1383396"/>
            <a:ext cx="11238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1.1.4. Lab-Ready Impact:</a:t>
            </a:r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BC5D607-0A63-7368-F9EB-10F0B210DE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7872876"/>
              </p:ext>
            </p:extLst>
          </p:nvPr>
        </p:nvGraphicFramePr>
        <p:xfrm>
          <a:off x="838200" y="1913045"/>
          <a:ext cx="10515600" cy="3970020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3463718">
                  <a:extLst>
                    <a:ext uri="{9D8B030D-6E8A-4147-A177-3AD203B41FA5}">
                      <a16:colId xmlns:a16="http://schemas.microsoft.com/office/drawing/2014/main" val="1988003426"/>
                    </a:ext>
                  </a:extLst>
                </a:gridCol>
                <a:gridCol w="3525941">
                  <a:extLst>
                    <a:ext uri="{9D8B030D-6E8A-4147-A177-3AD203B41FA5}">
                      <a16:colId xmlns:a16="http://schemas.microsoft.com/office/drawing/2014/main" val="3682798047"/>
                    </a:ext>
                  </a:extLst>
                </a:gridCol>
                <a:gridCol w="3525941">
                  <a:extLst>
                    <a:ext uri="{9D8B030D-6E8A-4147-A177-3AD203B41FA5}">
                      <a16:colId xmlns:a16="http://schemas.microsoft.com/office/drawing/2014/main" val="42394147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Benefit</a:t>
                      </a: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Lab Exercise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b="1">
                          <a:solidFill>
                            <a:srgbClr val="404040"/>
                          </a:solidFill>
                          <a:effectLst/>
                        </a:rPr>
                        <a:t>Tool Example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9184016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Bug Detection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Inject 10 bugs into a code sample. Students find ≥7 using review.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Pytest (verify fixes)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7360315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Knowledge Sharing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Review a classmate’s algorithm; document 1 new trick you learned.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GitHub PR comments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5706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Quality Assurance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Apply PEP-8/Google style guide to messy code.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effectLst/>
                        </a:rPr>
                        <a:t>Flake8 (auto-check)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34562117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effectLst/>
                        </a:rPr>
                        <a:t>Security</a:t>
                      </a:r>
                      <a:endParaRPr lang="en-IN">
                        <a:effectLst/>
                      </a:endParaRP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effectLst/>
                        </a:rPr>
                        <a:t>Find 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Python's </a:t>
                      </a:r>
                      <a:r>
                        <a:rPr lang="en-IN" dirty="0"/>
                        <a:t>pickle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module</a:t>
                      </a:r>
                      <a:r>
                        <a:rPr lang="en-US" dirty="0">
                          <a:effectLst/>
                        </a:rPr>
                        <a:t> vulnerability in a Flask app.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effectLst/>
                        </a:rPr>
                        <a:t>Bandit (Python SAST)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60420072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0FBF951-DC0C-63E7-6E28-765FDD2FE252}"/>
              </a:ext>
            </a:extLst>
          </p:cNvPr>
          <p:cNvSpPr txBox="1"/>
          <p:nvPr/>
        </p:nvSpPr>
        <p:spPr>
          <a:xfrm>
            <a:off x="852948" y="6194323"/>
            <a:ext cx="900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Lab Stat: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 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Teams that review code reduce production bugs by 70% (Microsoft Case Study).</a:t>
            </a:r>
            <a:endParaRPr lang="en-IN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2758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820C9-E5E3-49F6-657E-62EC5772A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B3A85D77-97DC-3B3C-BB9A-E3C2895BC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EFBF54B-36C2-26F9-D6E3-3B78D9DF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59B6AA-7805-D937-C6D9-909412814E82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A64E84-B8DC-02F7-6B2C-19803A7AC7CA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A05AA76-23DA-7519-2788-EEAB8274F9EF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A95AC03-32C2-6145-9F94-70FD7AC47197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1: Code Review Fundamentals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36B6860-F86B-A1E4-DC6B-1F4D39150BBA}"/>
              </a:ext>
            </a:extLst>
          </p:cNvPr>
          <p:cNvSpPr txBox="1"/>
          <p:nvPr/>
        </p:nvSpPr>
        <p:spPr>
          <a:xfrm>
            <a:off x="609591" y="1427641"/>
            <a:ext cx="1123827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1.1.5. Core Quality Dimensions</a:t>
            </a:r>
          </a:p>
          <a:p>
            <a:endParaRPr lang="en-US" sz="22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Maintainability - Ease of modification and extension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Reliability - Consistent performance across conditions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Readability - Code clarity and understandability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Performance - Efficient resource utilization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Security - Vulnerability resistance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AFED6F-6A39-F792-4E3C-5311A4D02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310" y="2953048"/>
            <a:ext cx="3406119" cy="340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013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09572-448F-0197-1700-71D8CB759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7BB582D7-863A-A1FC-B34C-0C3357B46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BD1F161-C704-EFA1-F13D-8ADA9B7B9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6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C572BD-E496-DA06-EED6-BFE5A1A19458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9D0E4B8-93A6-B8CC-7D2E-5194B4B75C05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70A324F-635D-62E3-116E-A8CBEDD4D9F0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8CAA389-AC66-5326-2186-E5A1682C84B9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2: AI-Powered Code Review Tools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AE5C4D6-CE99-C512-DF02-E45FF7D7C587}"/>
              </a:ext>
            </a:extLst>
          </p:cNvPr>
          <p:cNvSpPr txBox="1"/>
          <p:nvPr/>
        </p:nvSpPr>
        <p:spPr>
          <a:xfrm>
            <a:off x="594844" y="1383396"/>
            <a:ext cx="112382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2.1. AI Capabilities in Code Review</a:t>
            </a:r>
            <a:endParaRPr lang="en-IN" sz="2000" dirty="0"/>
          </a:p>
          <a:p>
            <a:r>
              <a:rPr lang="en-IN" sz="2000" dirty="0"/>
              <a:t>AI transforms code review by automating tedious tasks and enhancing code quality. </a:t>
            </a:r>
          </a:p>
          <a:p>
            <a:r>
              <a:rPr lang="en-IN" sz="2000" dirty="0"/>
              <a:t>Four key capabilities are:</a:t>
            </a:r>
          </a:p>
          <a:p>
            <a:endParaRPr lang="en-IN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dirty="0"/>
              <a:t>Pattern Recognition</a:t>
            </a:r>
            <a:br>
              <a:rPr lang="en-IN" sz="2000" dirty="0"/>
            </a:br>
            <a:r>
              <a:rPr lang="en-IN" sz="2000" i="1" dirty="0"/>
              <a:t>What it does:</a:t>
            </a:r>
            <a:r>
              <a:rPr lang="en-IN" sz="2000" dirty="0"/>
              <a:t> Identifies recurring code smells (e.g., duplicated code, unused variables) by </a:t>
            </a:r>
            <a:r>
              <a:rPr lang="en-IN" sz="2000" dirty="0" err="1"/>
              <a:t>analyzing</a:t>
            </a:r>
            <a:r>
              <a:rPr lang="en-IN" sz="2000" dirty="0"/>
              <a:t> historical data.</a:t>
            </a:r>
          </a:p>
          <a:p>
            <a:r>
              <a:rPr lang="en-IN" sz="2000" b="1" i="1" dirty="0"/>
              <a:t>	Example:</a:t>
            </a:r>
            <a:r>
              <a:rPr lang="en-IN" sz="2000" dirty="0"/>
              <a:t> Detecting </a:t>
            </a:r>
            <a:r>
              <a:rPr lang="en-IN" sz="2000" b="1" dirty="0"/>
              <a:t>for</a:t>
            </a:r>
            <a:r>
              <a:rPr lang="en-IN" sz="2000" dirty="0"/>
              <a:t> – loop </a:t>
            </a:r>
            <a:r>
              <a:rPr lang="en-US" sz="2000" dirty="0"/>
              <a:t>anti-patterns (like off-by-one errors) across a codebase.</a:t>
            </a:r>
          </a:p>
          <a:p>
            <a:br>
              <a:rPr lang="en-US" sz="2000" dirty="0"/>
            </a:br>
            <a:r>
              <a:rPr lang="en-US" sz="2000" dirty="0"/>
              <a:t>	</a:t>
            </a:r>
            <a:r>
              <a:rPr lang="en-US" sz="2000" b="1" i="1" dirty="0"/>
              <a:t>Python Snippet:</a:t>
            </a:r>
            <a:br>
              <a:rPr lang="en-US" sz="2000" b="1" i="1" dirty="0"/>
            </a:br>
            <a:r>
              <a:rPr lang="en-US" sz="2000" i="1" dirty="0"/>
              <a:t> </a:t>
            </a:r>
            <a:endParaRPr lang="en-IN" sz="2000" dirty="0"/>
          </a:p>
          <a:p>
            <a:endParaRPr 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BFB4F-5C3C-F5CD-1280-CD0D715A284E}"/>
              </a:ext>
            </a:extLst>
          </p:cNvPr>
          <p:cNvSpPr txBox="1"/>
          <p:nvPr/>
        </p:nvSpPr>
        <p:spPr>
          <a:xfrm>
            <a:off x="1553488" y="4690728"/>
            <a:ext cx="6098458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dirty="0"/>
              <a:t># AI flags duplicated code using hashing</a:t>
            </a:r>
          </a:p>
          <a:p>
            <a:r>
              <a:rPr lang="en-IN" dirty="0"/>
              <a:t>import </a:t>
            </a:r>
            <a:r>
              <a:rPr lang="en-IN" dirty="0" err="1"/>
              <a:t>hashlib</a:t>
            </a:r>
            <a:endParaRPr lang="en-IN" dirty="0"/>
          </a:p>
          <a:p>
            <a:r>
              <a:rPr lang="en-IN" dirty="0"/>
              <a:t>def </a:t>
            </a:r>
            <a:r>
              <a:rPr lang="en-IN" dirty="0" err="1"/>
              <a:t>hash_code</a:t>
            </a:r>
            <a:r>
              <a:rPr lang="en-IN" dirty="0"/>
              <a:t>(code):</a:t>
            </a:r>
          </a:p>
          <a:p>
            <a:r>
              <a:rPr lang="en-IN" dirty="0"/>
              <a:t>    return hashlib.sha256(</a:t>
            </a:r>
            <a:r>
              <a:rPr lang="en-IN" dirty="0" err="1"/>
              <a:t>code.encode</a:t>
            </a:r>
            <a:r>
              <a:rPr lang="en-IN" dirty="0"/>
              <a:t>()).</a:t>
            </a:r>
            <a:r>
              <a:rPr lang="en-IN" dirty="0" err="1"/>
              <a:t>hexdigest</a:t>
            </a:r>
            <a:r>
              <a:rPr lang="en-IN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01036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F5E0B2-718B-7F2F-522E-FC5D0BAC8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B1A13ABD-2358-1E54-D444-547DC53C1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832C2BB-EA4C-BFDD-A527-44D04B928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7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5078A6-86DB-F462-8A19-8FC6B3453527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7ADA7ED-A5E1-606E-38B3-3F30362575ED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076614-9AE1-DCC0-CDCB-2A76978BD87A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5791AF2-3B8F-2974-D8BC-AFFA25BD12A2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2: AI-Powered Code Review Tools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CD13764-CD9C-B9F3-23C3-EC2792E37921}"/>
              </a:ext>
            </a:extLst>
          </p:cNvPr>
          <p:cNvSpPr txBox="1"/>
          <p:nvPr/>
        </p:nvSpPr>
        <p:spPr>
          <a:xfrm>
            <a:off x="619432" y="1710813"/>
            <a:ext cx="1140541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Predictive Analysis</a:t>
            </a:r>
            <a:br>
              <a:rPr lang="en-US" sz="2000" dirty="0"/>
            </a:br>
            <a:r>
              <a:rPr lang="en-US" sz="2000" i="1" dirty="0"/>
              <a:t>What it does:</a:t>
            </a:r>
            <a:r>
              <a:rPr lang="en-US" sz="2000" dirty="0"/>
              <a:t> Predicts bugs or vulnerabilities before deployment (e.g., Python's pickle module).</a:t>
            </a:r>
            <a:br>
              <a:rPr lang="en-US" sz="2000" dirty="0"/>
            </a:br>
            <a:r>
              <a:rPr lang="en-US" sz="2000" b="1" i="1" dirty="0"/>
              <a:t>Example:</a:t>
            </a:r>
            <a:r>
              <a:rPr lang="en-US" sz="2000" dirty="0"/>
              <a:t> Estimating defect probability in new commits based on past failures.</a:t>
            </a: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Automated Suggestions</a:t>
            </a:r>
            <a:br>
              <a:rPr lang="en-US" sz="2000" dirty="0"/>
            </a:br>
            <a:r>
              <a:rPr lang="en-US" sz="2000" i="1" dirty="0"/>
              <a:t>What it does:</a:t>
            </a:r>
            <a:r>
              <a:rPr lang="en-US" sz="2000" dirty="0"/>
              <a:t> Recommends fixes (e.g., "Use </a:t>
            </a:r>
            <a:r>
              <a:rPr lang="en-US" sz="2000" b="1" dirty="0"/>
              <a:t>list comprehension</a:t>
            </a:r>
            <a:r>
              <a:rPr lang="en-US" sz="2000" dirty="0"/>
              <a:t> here” ) or optimizations in real-time.</a:t>
            </a:r>
            <a:br>
              <a:rPr lang="en-US" sz="2000" dirty="0"/>
            </a:br>
            <a:r>
              <a:rPr lang="en-US" sz="2000" b="1" i="1" dirty="0"/>
              <a:t>Example:</a:t>
            </a:r>
            <a:r>
              <a:rPr lang="en-US" sz="2000" dirty="0"/>
              <a:t> Converting loops to vectorized operations in data-heavy code.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Adaptive Learning</a:t>
            </a:r>
            <a:br>
              <a:rPr lang="en-US" sz="2000" dirty="0"/>
            </a:br>
            <a:r>
              <a:rPr lang="en-US" sz="2000" i="1" dirty="0"/>
              <a:t>What it does:</a:t>
            </a:r>
            <a:r>
              <a:rPr lang="en-US" sz="2000" dirty="0"/>
              <a:t> Learns from developer feedback to improve future suggestions (e.g., custom style rules).</a:t>
            </a:r>
            <a:br>
              <a:rPr lang="en-US" sz="2000" dirty="0"/>
            </a:br>
            <a:r>
              <a:rPr lang="en-US" sz="2000" b="1" i="1" dirty="0"/>
              <a:t>Example:</a:t>
            </a:r>
            <a:r>
              <a:rPr lang="en-US" sz="2000" dirty="0"/>
              <a:t> Prioritizing security fixes if the team frequently ignores  </a:t>
            </a:r>
            <a:r>
              <a:rPr lang="en-US" sz="2000" b="1" dirty="0"/>
              <a:t>T0D0</a:t>
            </a:r>
            <a:r>
              <a:rPr lang="en-US" sz="2000" dirty="0"/>
              <a:t> comments.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146583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BA7FC-8E52-B1CA-8BC3-CE4452564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461ED9A5-2A8C-5267-6115-6BB9353F5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24ECD53D-576F-D159-2054-50A70E5E1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8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1B4EB8-E6CC-A46A-992E-DAF023A476CD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27BDE22-7084-A3E1-CADD-0CBE278C548B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E9E139-0C63-48F3-81ED-165665821AE7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F7E1D0-1191-3B8B-0A40-B62DC6D05FC6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2: AI-Powered Code Review Tools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DBFC5BF-CD85-056A-4F61-AF15537A497F}"/>
              </a:ext>
            </a:extLst>
          </p:cNvPr>
          <p:cNvSpPr txBox="1"/>
          <p:nvPr/>
        </p:nvSpPr>
        <p:spPr>
          <a:xfrm>
            <a:off x="619432" y="1549369"/>
            <a:ext cx="11405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2.2. Leading AI Code Review Tools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DB96ED2-CD69-EF46-A208-2D7EE80A1D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304490"/>
              </p:ext>
            </p:extLst>
          </p:nvPr>
        </p:nvGraphicFramePr>
        <p:xfrm>
          <a:off x="619432" y="2114200"/>
          <a:ext cx="10412363" cy="4372923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3429713">
                  <a:extLst>
                    <a:ext uri="{9D8B030D-6E8A-4147-A177-3AD203B41FA5}">
                      <a16:colId xmlns:a16="http://schemas.microsoft.com/office/drawing/2014/main" val="793212140"/>
                    </a:ext>
                  </a:extLst>
                </a:gridCol>
                <a:gridCol w="3491325">
                  <a:extLst>
                    <a:ext uri="{9D8B030D-6E8A-4147-A177-3AD203B41FA5}">
                      <a16:colId xmlns:a16="http://schemas.microsoft.com/office/drawing/2014/main" val="3832919408"/>
                    </a:ext>
                  </a:extLst>
                </a:gridCol>
                <a:gridCol w="3491325">
                  <a:extLst>
                    <a:ext uri="{9D8B030D-6E8A-4147-A177-3AD203B41FA5}">
                      <a16:colId xmlns:a16="http://schemas.microsoft.com/office/drawing/2014/main" val="4085156425"/>
                    </a:ext>
                  </a:extLst>
                </a:gridCol>
              </a:tblGrid>
              <a:tr h="40585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600" b="1" dirty="0">
                          <a:solidFill>
                            <a:srgbClr val="404040"/>
                          </a:solidFill>
                          <a:effectLst/>
                        </a:rPr>
                        <a:t>Tool</a:t>
                      </a:r>
                    </a:p>
                  </a:txBody>
                  <a:tcPr marL="79841" marR="83168" marT="83168" marB="83168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600" b="1">
                          <a:solidFill>
                            <a:srgbClr val="404040"/>
                          </a:solidFill>
                          <a:effectLst/>
                        </a:rPr>
                        <a:t>Key Features</a:t>
                      </a:r>
                    </a:p>
                  </a:txBody>
                  <a:tcPr marL="83168" marR="83168" marT="83168" marB="83168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600" b="1">
                          <a:solidFill>
                            <a:srgbClr val="404040"/>
                          </a:solidFill>
                          <a:effectLst/>
                        </a:rPr>
                        <a:t>Best For</a:t>
                      </a:r>
                    </a:p>
                  </a:txBody>
                  <a:tcPr marL="83168" marR="83168" marT="83168" marB="83168" anchor="ctr"/>
                </a:tc>
                <a:extLst>
                  <a:ext uri="{0D108BD9-81ED-4DB2-BD59-A6C34878D82A}">
                    <a16:rowId xmlns:a16="http://schemas.microsoft.com/office/drawing/2014/main" val="3205867972"/>
                  </a:ext>
                </a:extLst>
              </a:tr>
              <a:tr h="6453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>
                          <a:effectLst/>
                        </a:rPr>
                        <a:t>CodeAnt AI</a:t>
                      </a:r>
                      <a:endParaRPr lang="en-IN" sz="1600">
                        <a:effectLst/>
                      </a:endParaRPr>
                    </a:p>
                  </a:txBody>
                  <a:tcPr marL="79841" marR="83168" marT="83168" marB="83168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effectLst/>
                        </a:rPr>
                        <a:t>Real-time linting, duplicate detection, cloud-native</a:t>
                      </a:r>
                    </a:p>
                  </a:txBody>
                  <a:tcPr marL="83168" marR="83168" marT="83168" marB="83168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>
                          <a:effectLst/>
                        </a:rPr>
                        <a:t>Startups &amp; cloud projects</a:t>
                      </a:r>
                    </a:p>
                  </a:txBody>
                  <a:tcPr marL="83168" marR="83168" marT="83168" marB="83168" anchor="ctr"/>
                </a:tc>
                <a:extLst>
                  <a:ext uri="{0D108BD9-81ED-4DB2-BD59-A6C34878D82A}">
                    <a16:rowId xmlns:a16="http://schemas.microsoft.com/office/drawing/2014/main" val="1652943081"/>
                  </a:ext>
                </a:extLst>
              </a:tr>
              <a:tr h="8849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dirty="0">
                          <a:effectLst/>
                        </a:rPr>
                        <a:t>SonarQube</a:t>
                      </a:r>
                      <a:endParaRPr lang="en-IN" sz="1600" dirty="0">
                        <a:effectLst/>
                      </a:endParaRPr>
                    </a:p>
                  </a:txBody>
                  <a:tcPr marL="79841" marR="83168" marT="83168" marB="83168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effectLst/>
                        </a:rPr>
                        <a:t>Deep static analysis, 25+ language support, technical debt reports</a:t>
                      </a:r>
                    </a:p>
                  </a:txBody>
                  <a:tcPr marL="83168" marR="83168" marT="83168" marB="83168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>
                          <a:effectLst/>
                        </a:rPr>
                        <a:t>Enterprise legacy systems</a:t>
                      </a:r>
                    </a:p>
                  </a:txBody>
                  <a:tcPr marL="83168" marR="83168" marT="83168" marB="83168" anchor="ctr"/>
                </a:tc>
                <a:extLst>
                  <a:ext uri="{0D108BD9-81ED-4DB2-BD59-A6C34878D82A}">
                    <a16:rowId xmlns:a16="http://schemas.microsoft.com/office/drawing/2014/main" val="108355437"/>
                  </a:ext>
                </a:extLst>
              </a:tr>
              <a:tr h="8849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>
                          <a:effectLst/>
                        </a:rPr>
                        <a:t>GitHub Copilot</a:t>
                      </a:r>
                      <a:endParaRPr lang="en-IN" sz="1600">
                        <a:effectLst/>
                      </a:endParaRPr>
                    </a:p>
                  </a:txBody>
                  <a:tcPr marL="79841" marR="83168" marT="83168" marB="83168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>
                          <a:effectLst/>
                        </a:rPr>
                        <a:t>AI pair programmer, code generation, natural language prompts</a:t>
                      </a:r>
                    </a:p>
                  </a:txBody>
                  <a:tcPr marL="83168" marR="83168" marT="83168" marB="83168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>
                          <a:effectLst/>
                        </a:rPr>
                        <a:t>Rapid prototyping &amp; learning</a:t>
                      </a:r>
                    </a:p>
                  </a:txBody>
                  <a:tcPr marL="83168" marR="83168" marT="83168" marB="83168" anchor="ctr"/>
                </a:tc>
                <a:extLst>
                  <a:ext uri="{0D108BD9-81ED-4DB2-BD59-A6C34878D82A}">
                    <a16:rowId xmlns:a16="http://schemas.microsoft.com/office/drawing/2014/main" val="813893074"/>
                  </a:ext>
                </a:extLst>
              </a:tr>
              <a:tr h="8849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>
                          <a:effectLst/>
                        </a:rPr>
                        <a:t>Snyk Code</a:t>
                      </a:r>
                      <a:endParaRPr lang="en-IN" sz="1600">
                        <a:effectLst/>
                      </a:endParaRPr>
                    </a:p>
                  </a:txBody>
                  <a:tcPr marL="79841" marR="83168" marT="83168" marB="83168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effectLst/>
                        </a:rPr>
                        <a:t>Security-focused, finds vulnerabilities in IDE/CI, dependency scanning</a:t>
                      </a:r>
                    </a:p>
                  </a:txBody>
                  <a:tcPr marL="83168" marR="83168" marT="83168" marB="83168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>
                          <a:effectLst/>
                        </a:rPr>
                        <a:t>DevSecOps pipelines</a:t>
                      </a:r>
                    </a:p>
                  </a:txBody>
                  <a:tcPr marL="83168" marR="83168" marT="83168" marB="83168" anchor="ctr"/>
                </a:tc>
                <a:extLst>
                  <a:ext uri="{0D108BD9-81ED-4DB2-BD59-A6C34878D82A}">
                    <a16:rowId xmlns:a16="http://schemas.microsoft.com/office/drawing/2014/main" val="1186775378"/>
                  </a:ext>
                </a:extLst>
              </a:tr>
              <a:tr h="6453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>
                          <a:effectLst/>
                        </a:rPr>
                        <a:t>CodeRabbit</a:t>
                      </a:r>
                      <a:endParaRPr lang="en-IN" sz="1600">
                        <a:effectLst/>
                      </a:endParaRPr>
                    </a:p>
                  </a:txBody>
                  <a:tcPr marL="79841" marR="83168" marT="83168" marB="83168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effectLst/>
                        </a:rPr>
                        <a:t>PR summaries, line-by-line reviews, chat-based feedback</a:t>
                      </a:r>
                    </a:p>
                  </a:txBody>
                  <a:tcPr marL="83168" marR="83168" marT="83168" marB="83168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dirty="0">
                          <a:effectLst/>
                        </a:rPr>
                        <a:t>Teams using GitHub/GitLab</a:t>
                      </a:r>
                    </a:p>
                  </a:txBody>
                  <a:tcPr marL="83168" marR="83168" marT="83168" marB="83168" anchor="ctr"/>
                </a:tc>
                <a:extLst>
                  <a:ext uri="{0D108BD9-81ED-4DB2-BD59-A6C34878D82A}">
                    <a16:rowId xmlns:a16="http://schemas.microsoft.com/office/drawing/2014/main" val="1205693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8564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0B98D0-014D-BA76-E4F1-94783FBC3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08-23 at 15.43.17">
            <a:extLst>
              <a:ext uri="{FF2B5EF4-FFF2-40B4-BE49-F238E27FC236}">
                <a16:creationId xmlns:a16="http://schemas.microsoft.com/office/drawing/2014/main" id="{DD03373A-BDC5-3543-C2D1-B4605AAF4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43" y="144259"/>
            <a:ext cx="1719435" cy="677445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485E8B6-8222-594A-B0EC-014D2FA65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7C99-B088-4EBB-BFF6-BECCC96D5DD8}" type="slidenum">
              <a:rPr lang="en-US" smtClean="0"/>
              <a:t>9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C8F91F-038D-029C-FB4B-E9C7936E648B}"/>
              </a:ext>
            </a:extLst>
          </p:cNvPr>
          <p:cNvSpPr txBox="1"/>
          <p:nvPr/>
        </p:nvSpPr>
        <p:spPr>
          <a:xfrm>
            <a:off x="2337283" y="199722"/>
            <a:ext cx="968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Slide Title</a:t>
            </a:r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0198D8E-8076-1B7A-5BAE-3C40B72955E9}"/>
              </a:ext>
            </a:extLst>
          </p:cNvPr>
          <p:cNvGrpSpPr/>
          <p:nvPr/>
        </p:nvGrpSpPr>
        <p:grpSpPr>
          <a:xfrm>
            <a:off x="2336800" y="134364"/>
            <a:ext cx="9745291" cy="677445"/>
            <a:chOff x="2336800" y="134364"/>
            <a:chExt cx="9745291" cy="677445"/>
          </a:xfrm>
          <a:solidFill>
            <a:srgbClr val="194E91"/>
          </a:solidFill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281161A-1FF9-5A70-E4B7-734D0983B792}"/>
                </a:ext>
              </a:extLst>
            </p:cNvPr>
            <p:cNvSpPr txBox="1"/>
            <p:nvPr/>
          </p:nvSpPr>
          <p:spPr>
            <a:xfrm>
              <a:off x="2336800" y="134364"/>
              <a:ext cx="9745291" cy="677445"/>
            </a:xfrm>
            <a:prstGeom prst="rect">
              <a:avLst/>
            </a:prstGeom>
            <a:grpFill/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2D2CD28-DD96-10CD-D940-E9D607E0AFCF}"/>
                </a:ext>
              </a:extLst>
            </p:cNvPr>
            <p:cNvSpPr txBox="1"/>
            <p:nvPr/>
          </p:nvSpPr>
          <p:spPr>
            <a:xfrm>
              <a:off x="2394530" y="273031"/>
              <a:ext cx="968756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Module 2: AI-Powered Code Review Tools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21EE4C5-72C1-60EF-CC3F-18BE8138CD74}"/>
              </a:ext>
            </a:extLst>
          </p:cNvPr>
          <p:cNvSpPr txBox="1"/>
          <p:nvPr/>
        </p:nvSpPr>
        <p:spPr>
          <a:xfrm>
            <a:off x="698101" y="1122941"/>
            <a:ext cx="11405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2.2. Leading AI Code Review Tools</a:t>
            </a:r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76173F8-7AF5-5A13-886B-1095A068A5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54898"/>
              </p:ext>
            </p:extLst>
          </p:nvPr>
        </p:nvGraphicFramePr>
        <p:xfrm>
          <a:off x="639106" y="1527420"/>
          <a:ext cx="10409904" cy="5236664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2052484">
                  <a:extLst>
                    <a:ext uri="{9D8B030D-6E8A-4147-A177-3AD203B41FA5}">
                      <a16:colId xmlns:a16="http://schemas.microsoft.com/office/drawing/2014/main" val="2921067684"/>
                    </a:ext>
                  </a:extLst>
                </a:gridCol>
                <a:gridCol w="2089355">
                  <a:extLst>
                    <a:ext uri="{9D8B030D-6E8A-4147-A177-3AD203B41FA5}">
                      <a16:colId xmlns:a16="http://schemas.microsoft.com/office/drawing/2014/main" val="794642231"/>
                    </a:ext>
                  </a:extLst>
                </a:gridCol>
                <a:gridCol w="2089355">
                  <a:extLst>
                    <a:ext uri="{9D8B030D-6E8A-4147-A177-3AD203B41FA5}">
                      <a16:colId xmlns:a16="http://schemas.microsoft.com/office/drawing/2014/main" val="4264730599"/>
                    </a:ext>
                  </a:extLst>
                </a:gridCol>
                <a:gridCol w="2089355">
                  <a:extLst>
                    <a:ext uri="{9D8B030D-6E8A-4147-A177-3AD203B41FA5}">
                      <a16:colId xmlns:a16="http://schemas.microsoft.com/office/drawing/2014/main" val="4179793784"/>
                    </a:ext>
                  </a:extLst>
                </a:gridCol>
                <a:gridCol w="2089355">
                  <a:extLst>
                    <a:ext uri="{9D8B030D-6E8A-4147-A177-3AD203B41FA5}">
                      <a16:colId xmlns:a16="http://schemas.microsoft.com/office/drawing/2014/main" val="3366341754"/>
                    </a:ext>
                  </a:extLst>
                </a:gridCol>
              </a:tblGrid>
              <a:tr h="20736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b="1">
                          <a:solidFill>
                            <a:srgbClr val="404040"/>
                          </a:solidFill>
                          <a:effectLst/>
                        </a:rPr>
                        <a:t>Tool</a:t>
                      </a:r>
                    </a:p>
                  </a:txBody>
                  <a:tcPr marL="40794" marR="42494" marT="42494" marB="42494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b="1">
                          <a:solidFill>
                            <a:srgbClr val="404040"/>
                          </a:solidFill>
                          <a:effectLst/>
                        </a:rPr>
                        <a:t>Type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b="1">
                          <a:solidFill>
                            <a:srgbClr val="404040"/>
                          </a:solidFill>
                          <a:effectLst/>
                        </a:rPr>
                        <a:t>Key Strengths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b="1">
                          <a:solidFill>
                            <a:srgbClr val="404040"/>
                          </a:solidFill>
                          <a:effectLst/>
                        </a:rPr>
                        <a:t>Language Support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b="1">
                          <a:solidFill>
                            <a:srgbClr val="404040"/>
                          </a:solidFill>
                          <a:effectLst/>
                        </a:rPr>
                        <a:t>License/Price</a:t>
                      </a:r>
                    </a:p>
                  </a:txBody>
                  <a:tcPr marL="42494" marR="42494" marT="42494" marB="42494" anchor="ctr"/>
                </a:tc>
                <a:extLst>
                  <a:ext uri="{0D108BD9-81ED-4DB2-BD59-A6C34878D82A}">
                    <a16:rowId xmlns:a16="http://schemas.microsoft.com/office/drawing/2014/main" val="632006461"/>
                  </a:ext>
                </a:extLst>
              </a:tr>
              <a:tr h="69689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b="1" dirty="0">
                          <a:effectLst/>
                        </a:rPr>
                        <a:t>SonarQube</a:t>
                      </a:r>
                      <a:endParaRPr lang="en-IN" sz="1300" dirty="0">
                        <a:effectLst/>
                      </a:endParaRPr>
                    </a:p>
                  </a:txBody>
                  <a:tcPr marL="407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>
                          <a:effectLst/>
                        </a:rPr>
                        <a:t>Open-Source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Deep static analysis, technical debt reports, OWASP security compliance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300">
                          <a:effectLst/>
                        </a:rPr>
                        <a:t>30+ languages (Java, C#, JS)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 dirty="0">
                          <a:effectLst/>
                        </a:rPr>
                        <a:t>Free Community Edition; Paid plans from $20/user/month</a:t>
                      </a:r>
                    </a:p>
                  </a:txBody>
                  <a:tcPr marL="42494" marR="42494" marT="42494" marB="42494" anchor="ctr"/>
                </a:tc>
                <a:extLst>
                  <a:ext uri="{0D108BD9-81ED-4DB2-BD59-A6C34878D82A}">
                    <a16:rowId xmlns:a16="http://schemas.microsoft.com/office/drawing/2014/main" val="1926972775"/>
                  </a:ext>
                </a:extLst>
              </a:tr>
              <a:tr h="5745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b="1" dirty="0">
                          <a:effectLst/>
                        </a:rPr>
                        <a:t>GitHub Copilot</a:t>
                      </a:r>
                      <a:endParaRPr lang="en-IN" sz="1300" dirty="0">
                        <a:effectLst/>
                      </a:endParaRPr>
                    </a:p>
                  </a:txBody>
                  <a:tcPr marL="407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>
                          <a:effectLst/>
                        </a:rPr>
                        <a:t>Proprietary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AI pair programming, real-time suggestions, PR summaries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>
                          <a:effectLst/>
                        </a:rPr>
                        <a:t>10+ (Python, JS, TS)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 dirty="0">
                          <a:effectLst/>
                        </a:rPr>
                        <a:t>$10–$39/user/month</a:t>
                      </a:r>
                    </a:p>
                  </a:txBody>
                  <a:tcPr marL="42494" marR="42494" marT="42494" marB="42494" anchor="ctr"/>
                </a:tc>
                <a:extLst>
                  <a:ext uri="{0D108BD9-81ED-4DB2-BD59-A6C34878D82A}">
                    <a16:rowId xmlns:a16="http://schemas.microsoft.com/office/drawing/2014/main" val="892990400"/>
                  </a:ext>
                </a:extLst>
              </a:tr>
              <a:tr h="5745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b="1">
                          <a:effectLst/>
                        </a:rPr>
                        <a:t>Snyk Code</a:t>
                      </a:r>
                      <a:r>
                        <a:rPr lang="en-IN" sz="1300">
                          <a:effectLst/>
                        </a:rPr>
                        <a:t> (DeepCode)</a:t>
                      </a:r>
                    </a:p>
                  </a:txBody>
                  <a:tcPr marL="407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>
                          <a:effectLst/>
                        </a:rPr>
                        <a:t>Proprietary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Security-focused SAST, real-time vulnerability scanning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>
                          <a:effectLst/>
                        </a:rPr>
                        <a:t>11+ (Python, Java, JS)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 dirty="0">
                          <a:effectLst/>
                        </a:rPr>
                        <a:t>Free for OSS; Teams from $25/user/month</a:t>
                      </a:r>
                    </a:p>
                  </a:txBody>
                  <a:tcPr marL="42494" marR="42494" marT="42494" marB="42494" anchor="ctr"/>
                </a:tc>
                <a:extLst>
                  <a:ext uri="{0D108BD9-81ED-4DB2-BD59-A6C34878D82A}">
                    <a16:rowId xmlns:a16="http://schemas.microsoft.com/office/drawing/2014/main" val="1344806231"/>
                  </a:ext>
                </a:extLst>
              </a:tr>
              <a:tr h="5745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b="1">
                          <a:effectLst/>
                        </a:rPr>
                        <a:t>ESLint</a:t>
                      </a:r>
                      <a:endParaRPr lang="en-IN" sz="1300">
                        <a:effectLst/>
                      </a:endParaRPr>
                    </a:p>
                  </a:txBody>
                  <a:tcPr marL="407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>
                          <a:effectLst/>
                        </a:rPr>
                        <a:t>Open-Source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>
                          <a:effectLst/>
                        </a:rPr>
                        <a:t>Configurable JavaScript linting, AI plugins for adaptive rules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dirty="0">
                          <a:effectLst/>
                        </a:rPr>
                        <a:t>JavaScript/TypeScript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dirty="0">
                          <a:effectLst/>
                        </a:rPr>
                        <a:t>Free (MIT)</a:t>
                      </a:r>
                    </a:p>
                  </a:txBody>
                  <a:tcPr marL="42494" marR="42494" marT="42494" marB="42494" anchor="ctr"/>
                </a:tc>
                <a:extLst>
                  <a:ext uri="{0D108BD9-81ED-4DB2-BD59-A6C34878D82A}">
                    <a16:rowId xmlns:a16="http://schemas.microsoft.com/office/drawing/2014/main" val="3870407297"/>
                  </a:ext>
                </a:extLst>
              </a:tr>
              <a:tr h="5745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b="1" dirty="0" err="1">
                          <a:effectLst/>
                        </a:rPr>
                        <a:t>CodeRabbit</a:t>
                      </a:r>
                      <a:endParaRPr lang="en-IN" sz="1300" dirty="0">
                        <a:effectLst/>
                      </a:endParaRPr>
                    </a:p>
                  </a:txBody>
                  <a:tcPr marL="407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>
                          <a:effectLst/>
                        </a:rPr>
                        <a:t>Proprietary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PR summaries, line-by-line feedback, chat-based reviews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dirty="0">
                          <a:effectLst/>
                        </a:rPr>
                        <a:t>15+ (Python, JS, Go)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 dirty="0">
                          <a:effectLst/>
                        </a:rPr>
                        <a:t>Free tier; Pro $24/user/month</a:t>
                      </a:r>
                    </a:p>
                  </a:txBody>
                  <a:tcPr marL="42494" marR="42494" marT="42494" marB="42494" anchor="ctr"/>
                </a:tc>
                <a:extLst>
                  <a:ext uri="{0D108BD9-81ED-4DB2-BD59-A6C34878D82A}">
                    <a16:rowId xmlns:a16="http://schemas.microsoft.com/office/drawing/2014/main" val="594596864"/>
                  </a:ext>
                </a:extLst>
              </a:tr>
              <a:tr h="5745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b="1">
                          <a:effectLst/>
                        </a:rPr>
                        <a:t>Infer</a:t>
                      </a:r>
                      <a:endParaRPr lang="en-IN" sz="1300">
                        <a:effectLst/>
                      </a:endParaRPr>
                    </a:p>
                  </a:txBody>
                  <a:tcPr marL="407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>
                          <a:effectLst/>
                        </a:rPr>
                        <a:t>Open-Source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Formal verification for null pointers, memory leaks; CI/CD integration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>
                          <a:effectLst/>
                        </a:rPr>
                        <a:t>C/C++, Java, Objective-C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dirty="0">
                          <a:effectLst/>
                        </a:rPr>
                        <a:t>Free (MIT)</a:t>
                      </a:r>
                    </a:p>
                  </a:txBody>
                  <a:tcPr marL="42494" marR="42494" marT="42494" marB="42494" anchor="ctr"/>
                </a:tc>
                <a:extLst>
                  <a:ext uri="{0D108BD9-81ED-4DB2-BD59-A6C34878D82A}">
                    <a16:rowId xmlns:a16="http://schemas.microsoft.com/office/drawing/2014/main" val="2572070577"/>
                  </a:ext>
                </a:extLst>
              </a:tr>
              <a:tr h="5745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b="1">
                          <a:effectLst/>
                        </a:rPr>
                        <a:t>CodeQL</a:t>
                      </a:r>
                      <a:endParaRPr lang="en-IN" sz="1300">
                        <a:effectLst/>
                      </a:endParaRPr>
                    </a:p>
                  </a:txBody>
                  <a:tcPr marL="407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dirty="0">
                          <a:effectLst/>
                        </a:rPr>
                        <a:t>Open-Source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>
                          <a:effectLst/>
                        </a:rPr>
                        <a:t>Semantic analysis for zero-day vulnerabilities; treats code as data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>
                          <a:effectLst/>
                        </a:rPr>
                        <a:t>10+ (C++, Python, JS)</a:t>
                      </a:r>
                    </a:p>
                  </a:txBody>
                  <a:tcPr marL="42494" marR="42494" marT="42494" marB="4249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300" dirty="0">
                          <a:effectLst/>
                        </a:rPr>
                        <a:t>Free (Apache 2.0)</a:t>
                      </a:r>
                    </a:p>
                  </a:txBody>
                  <a:tcPr marL="42494" marR="42494" marT="42494" marB="42494" anchor="ctr"/>
                </a:tc>
                <a:extLst>
                  <a:ext uri="{0D108BD9-81ED-4DB2-BD59-A6C34878D82A}">
                    <a16:rowId xmlns:a16="http://schemas.microsoft.com/office/drawing/2014/main" val="37023055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908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3154</TotalTime>
  <Words>2471</Words>
  <Application>Microsoft Office PowerPoint</Application>
  <PresentationFormat>Widescreen</PresentationFormat>
  <Paragraphs>449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Aptos</vt:lpstr>
      <vt:lpstr>Aptos Display</vt:lpstr>
      <vt:lpstr>Arial</vt:lpstr>
      <vt:lpstr>Cambria</vt:lpstr>
      <vt:lpstr>Courier New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Sujoy  Saha</dc:creator>
  <cp:lastModifiedBy>swarupgwork@</cp:lastModifiedBy>
  <cp:revision>297</cp:revision>
  <dcterms:created xsi:type="dcterms:W3CDTF">2025-01-02T14:33:31Z</dcterms:created>
  <dcterms:modified xsi:type="dcterms:W3CDTF">2025-07-07T15:05:56Z</dcterms:modified>
</cp:coreProperties>
</file>

<file path=docProps/thumbnail.jpeg>
</file>